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Lst>
  <p:sldSz cy="5143500" cx="9144000"/>
  <p:notesSz cx="6858000" cy="9144000"/>
  <p:embeddedFontLst>
    <p:embeddedFont>
      <p:font typeface="Raleway"/>
      <p:regular r:id="rId120"/>
      <p:bold r:id="rId121"/>
      <p:italic r:id="rId122"/>
      <p:boldItalic r:id="rId123"/>
    </p:embeddedFont>
    <p:embeddedFont>
      <p:font typeface="Lato"/>
      <p:regular r:id="rId124"/>
      <p:bold r:id="rId125"/>
      <p:italic r:id="rId126"/>
      <p:boldItalic r:id="rId127"/>
    </p:embeddedFont>
    <p:embeddedFont>
      <p:font typeface="Noto Sans"/>
      <p:regular r:id="rId128"/>
      <p:bold r:id="rId129"/>
      <p:italic r:id="rId130"/>
      <p:boldItalic r:id="rId131"/>
    </p:embeddedFont>
    <p:embeddedFont>
      <p:font typeface="Source Sans Pro"/>
      <p:regular r:id="rId132"/>
      <p:bold r:id="rId133"/>
      <p:italic r:id="rId134"/>
      <p:boldItalic r:id="rId1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358A3A-01BA-4775-A4BE-2A7945D4BB96}">
  <a:tblStyle styleId="{65358A3A-01BA-4775-A4BE-2A7945D4BB9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NotoSans-bold.fntdata"/><Relationship Id="rId128" Type="http://schemas.openxmlformats.org/officeDocument/2006/relationships/font" Target="fonts/NotoSans-regular.fntdata"/><Relationship Id="rId127" Type="http://schemas.openxmlformats.org/officeDocument/2006/relationships/font" Target="fonts/Lato-boldItalic.fntdata"/><Relationship Id="rId126" Type="http://schemas.openxmlformats.org/officeDocument/2006/relationships/font" Target="fonts/Lato-italic.fntdata"/><Relationship Id="rId26" Type="http://schemas.openxmlformats.org/officeDocument/2006/relationships/slide" Target="slides/slide20.xml"/><Relationship Id="rId121" Type="http://schemas.openxmlformats.org/officeDocument/2006/relationships/font" Target="fonts/Raleway-bold.fntdata"/><Relationship Id="rId25" Type="http://schemas.openxmlformats.org/officeDocument/2006/relationships/slide" Target="slides/slide19.xml"/><Relationship Id="rId120" Type="http://schemas.openxmlformats.org/officeDocument/2006/relationships/font" Target="fonts/Raleway-regular.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Lato-bold.fntdata"/><Relationship Id="rId29" Type="http://schemas.openxmlformats.org/officeDocument/2006/relationships/slide" Target="slides/slide23.xml"/><Relationship Id="rId124" Type="http://schemas.openxmlformats.org/officeDocument/2006/relationships/font" Target="fonts/Lato-regular.fntdata"/><Relationship Id="rId123" Type="http://schemas.openxmlformats.org/officeDocument/2006/relationships/font" Target="fonts/Raleway-boldItalic.fntdata"/><Relationship Id="rId122" Type="http://schemas.openxmlformats.org/officeDocument/2006/relationships/font" Target="fonts/Raleway-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2" Type="http://schemas.openxmlformats.org/officeDocument/2006/relationships/font" Target="fonts/SourceSansPro-regular.fntdata"/><Relationship Id="rId131" Type="http://schemas.openxmlformats.org/officeDocument/2006/relationships/font" Target="fonts/NotoSans-boldItalic.fntdata"/><Relationship Id="rId130" Type="http://schemas.openxmlformats.org/officeDocument/2006/relationships/font" Target="fonts/NotoSans-italic.fntdata"/><Relationship Id="rId135" Type="http://schemas.openxmlformats.org/officeDocument/2006/relationships/font" Target="fonts/SourceSansPro-boldItalic.fntdata"/><Relationship Id="rId134" Type="http://schemas.openxmlformats.org/officeDocument/2006/relationships/font" Target="fonts/SourceSansPro-italic.fntdata"/><Relationship Id="rId133" Type="http://schemas.openxmlformats.org/officeDocument/2006/relationships/font" Target="fonts/SourceSansPro-bold.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l.acm.org/doi/pdf/10.1145/1536414.1536440"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target.com/searchsecurity/definition/homomorphic-encryption" TargetMode="External"/><Relationship Id="rId3" Type="http://schemas.openxmlformats.org/officeDocument/2006/relationships/hyperlink" Target="https://www.gushiciku.cn/dc_hk/105794856"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target.com/searchsecurity/definition/homomorphic-encryption" TargetMode="External"/><Relationship Id="rId3" Type="http://schemas.openxmlformats.org/officeDocument/2006/relationships/hyperlink" Target="https://www.gushiciku.cn/dc_hk/105794856" TargetMode="External"/><Relationship Id="rId4" Type="http://schemas.openxmlformats.org/officeDocument/2006/relationships/hyperlink" Target="https://github.com/homenc/HElib"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p/c46281304fd7/edit" TargetMode="External"/><Relationship Id="rId3" Type="http://schemas.openxmlformats.org/officeDocument/2006/relationships/hyperlink" Target="https://blog.amis.com/%E5%90%8C%E6%85%8B%E5%8A%A0%E5%AF%86-part-2-paillier-cryptosystem-bd96af29da0e"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p/c46281304fd7/edit" TargetMode="External"/><Relationship Id="rId3" Type="http://schemas.openxmlformats.org/officeDocument/2006/relationships/hyperlink" Target="https://blog.amis.com/%E5%90%8C%E6%85%8B%E5%8A%A0%E5%AF%86-part-2-paillier-cryptosystem-bd96af29da0e"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xHjhQZdP2aU"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59fc04fe56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59fc04fe56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8c825fc93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8c825fc93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8c825fc93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8c825fc93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59fc04fe56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59fc04fe56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59fc04fe56_9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59fc04fe56_9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59fc04fe56_9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59fc04fe56_9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59fc04fe56_9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59fc04fe56_9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59fc04fe56_9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59fc04fe56_9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59fc04fe56_9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59fc04fe56_9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59fc04fe56_9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59fc04fe56_9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59fc04fe56_9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59fc04fe56_9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59fc04fe56_8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59fc04fe56_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59fc04fe56_9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59fc04fe56_9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59fc04fe56_9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59fc04fe56_9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59fc04fe56_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59fc04fe56_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8e9dec5d3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8e9dec5d3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59fc04fe56_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59fc04fe56_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59fc04fe56_8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59fc04fe56_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59fc04fe56_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59fc04fe56_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59fc04fe56_8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59fc04fe56_8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59fc04fe56_8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59fc04fe56_8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59fc04fe56_8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59fc04fe56_8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59fc04fe56_8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59fc04fe56_8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59fc04fe56_8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59fc04fe56_8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7da779735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7da779735c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59fc04fe56_8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59fc04fe56_8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59fc04fe56_8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59fc04fe56_8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59fc04fe56_8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59fc04fe56_8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59fc04fe56_8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59fc04fe56_8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59fc04fe56_8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59fc04fe56_8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8e9dec5d3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8e9dec5d3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8e9dec5d3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8e9dec5d3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8c5e7cc42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8c5e7cc42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8c5e7cc42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8c5e7cc42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8c5e7cc42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8c5e7cc42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82369583c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82369583c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8c5e7cc42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8c5e7cc42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8c5e7cc42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8c5e7cc42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8c5e7cc42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8c5e7cc42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8c5e7cc42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8c5e7cc42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8c5e7cc42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8c5e7cc42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8c5e7cc42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8c5e7cc42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8c5e7cc42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8c5e7cc42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8c5e7cc42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8c5e7cc42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8c5e7cc42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8c5e7cc42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8c5e7cc427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8c5e7cc427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59fc04fe56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59fc04fe56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8c5e7cc42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8c5e7cc42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59fc04fe56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59fc04fe56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59fc04fe56_1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59fc04fe56_1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8e9dec5d3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8e9dec5d3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8e9dec5d3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8e9dec5d3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8e9dec5d3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8e9dec5d3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8e9dec5d3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8e9dec5d3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59fc04fe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59fc04fe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59fc04fe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59fc04fe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9237619a2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9237619a2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59fc04fe56_1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59fc04fe56_1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59fc04fe5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59fc04fe5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9237619a2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9237619a2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9237619a2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9237619a2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8e9dec5d3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8e9dec5d3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8c825fc93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8c825fc93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8c825fc93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8c825fc93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59fc04fe5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59fc04fe5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59fc04fe5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59fc04fe5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59fc04fe5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59fc04fe5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8c825fc9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8c825fc9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59fc04fe56_1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59fc04fe56_1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8c825fc93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8c825fc93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8e9dec5d3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8e9dec5d3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8e9dec5d3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8e9dec5d3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8e9dec5d3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8e9dec5d3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8e9dec5d3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8e9dec5d3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59fc04fe56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59fc04fe56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59fc04fe56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59fc04fe56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59fc04fe56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59fc04fe56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59fc04fe56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59fc04fe56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000">
                <a:solidFill>
                  <a:srgbClr val="595959"/>
                </a:solidFill>
              </a:rPr>
              <a:t>Fully Homomorphic Encryption Using Ideal Lattices：</a:t>
            </a:r>
            <a:r>
              <a:rPr lang="zh-TW" sz="1000" u="sng">
                <a:solidFill>
                  <a:schemeClr val="hlink"/>
                </a:solidFill>
                <a:hlinkClick r:id="rId2"/>
              </a:rPr>
              <a:t>https://dl.acm.org/doi/pdf/10.1145/1536414.1536440</a:t>
            </a:r>
            <a:endParaRPr sz="1000">
              <a:solidFill>
                <a:srgbClr val="595959"/>
              </a:solidFill>
            </a:endParaRPr>
          </a:p>
          <a:p>
            <a:pPr indent="0" lvl="0" marL="0" rtl="0" algn="l">
              <a:lnSpc>
                <a:spcPct val="115000"/>
              </a:lnSpc>
              <a:spcBef>
                <a:spcPts val="1200"/>
              </a:spcBef>
              <a:spcAft>
                <a:spcPts val="0"/>
              </a:spcAft>
              <a:buNone/>
            </a:pPr>
            <a:r>
              <a:t/>
            </a:r>
            <a:endParaRPr sz="1000">
              <a:solidFill>
                <a:srgbClr val="595959"/>
              </a:solidFill>
            </a:endParaRPr>
          </a:p>
          <a:p>
            <a:pPr indent="0" lvl="0" marL="0" rtl="0" algn="l">
              <a:lnSpc>
                <a:spcPct val="110000"/>
              </a:lnSpc>
              <a:spcBef>
                <a:spcPts val="1200"/>
              </a:spcBef>
              <a:spcAft>
                <a:spcPts val="0"/>
              </a:spcAft>
              <a:buNone/>
            </a:pPr>
            <a:r>
              <a:t/>
            </a:r>
            <a:endParaRPr sz="1000">
              <a:solidFill>
                <a:srgbClr val="323232"/>
              </a:solidFill>
              <a:highlight>
                <a:srgbClr val="FFFFFF"/>
              </a:highlight>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59fc04fe56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59fc04fe56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zh-TW" sz="1000">
                <a:solidFill>
                  <a:srgbClr val="323232"/>
                </a:solidFill>
                <a:highlight>
                  <a:srgbClr val="FFFFFF"/>
                </a:highlight>
              </a:rPr>
              <a:t>homomorphic encryption：</a:t>
            </a:r>
            <a:r>
              <a:rPr lang="zh-TW" sz="1000" u="sng">
                <a:solidFill>
                  <a:schemeClr val="hlink"/>
                </a:solidFill>
                <a:highlight>
                  <a:srgbClr val="FFFFFF"/>
                </a:highlight>
                <a:hlinkClick r:id="rId2"/>
              </a:rPr>
              <a:t>https://www.techtarget.com/searchsecurity/definition/homomorphic-encryption</a:t>
            </a:r>
            <a:endParaRPr sz="1000">
              <a:solidFill>
                <a:srgbClr val="323232"/>
              </a:solidFill>
              <a:highlight>
                <a:srgbClr val="FFFFFF"/>
              </a:highlight>
            </a:endParaRPr>
          </a:p>
          <a:p>
            <a:pPr indent="0" lvl="0" marL="0" rtl="0" algn="l">
              <a:lnSpc>
                <a:spcPct val="140000"/>
              </a:lnSpc>
              <a:spcBef>
                <a:spcPts val="1500"/>
              </a:spcBef>
              <a:spcAft>
                <a:spcPts val="0"/>
              </a:spcAft>
              <a:buNone/>
            </a:pPr>
            <a:r>
              <a:rPr lang="zh-TW" sz="1000">
                <a:solidFill>
                  <a:srgbClr val="333333"/>
                </a:solidFill>
                <a:highlight>
                  <a:srgbClr val="FFFFFF"/>
                </a:highlight>
              </a:rPr>
              <a:t>IBM 重寫了其 C++ 同態加密庫 HElib，速度提高 75 倍 | 軟件推介：</a:t>
            </a:r>
            <a:r>
              <a:rPr lang="zh-TW" sz="1000" u="sng">
                <a:solidFill>
                  <a:schemeClr val="hlink"/>
                </a:solidFill>
                <a:highlight>
                  <a:srgbClr val="FFFFFF"/>
                </a:highlight>
                <a:hlinkClick r:id="rId3"/>
              </a:rPr>
              <a:t>https://www.gushiciku.cn/dc_hk/105794856</a:t>
            </a:r>
            <a:endParaRPr sz="1000">
              <a:solidFill>
                <a:srgbClr val="333333"/>
              </a:solidFill>
              <a:highlight>
                <a:srgbClr val="FFFFFF"/>
              </a:highlight>
            </a:endParaRPr>
          </a:p>
          <a:p>
            <a:pPr indent="0" lvl="0" marL="0" rtl="0" algn="l">
              <a:lnSpc>
                <a:spcPct val="140000"/>
              </a:lnSpc>
              <a:spcBef>
                <a:spcPts val="1500"/>
              </a:spcBef>
              <a:spcAft>
                <a:spcPts val="0"/>
              </a:spcAft>
              <a:buNone/>
            </a:pPr>
            <a:r>
              <a:t/>
            </a:r>
            <a:endParaRPr sz="1000">
              <a:solidFill>
                <a:srgbClr val="333333"/>
              </a:solidFill>
              <a:highlight>
                <a:srgbClr val="FFFFFF"/>
              </a:highlight>
            </a:endParaRPr>
          </a:p>
          <a:p>
            <a:pPr indent="0" lvl="0" marL="0" rtl="0" algn="l">
              <a:lnSpc>
                <a:spcPct val="110000"/>
              </a:lnSpc>
              <a:spcBef>
                <a:spcPts val="800"/>
              </a:spcBef>
              <a:spcAft>
                <a:spcPts val="0"/>
              </a:spcAft>
              <a:buNone/>
            </a:pPr>
            <a:r>
              <a:t/>
            </a:r>
            <a:endParaRPr sz="1000">
              <a:solidFill>
                <a:srgbClr val="323232"/>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59fc04fe56_1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59fc04fe56_1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59fc04fe56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59fc04fe5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zh-TW" sz="1000">
                <a:solidFill>
                  <a:srgbClr val="323232"/>
                </a:solidFill>
                <a:highlight>
                  <a:srgbClr val="FFFFFF"/>
                </a:highlight>
              </a:rPr>
              <a:t>homomorphic encryption：</a:t>
            </a:r>
            <a:r>
              <a:rPr lang="zh-TW" sz="1000" u="sng">
                <a:solidFill>
                  <a:schemeClr val="hlink"/>
                </a:solidFill>
                <a:highlight>
                  <a:srgbClr val="FFFFFF"/>
                </a:highlight>
                <a:hlinkClick r:id="rId2"/>
              </a:rPr>
              <a:t>https://www.techtarget.com/searchsecurity/definition/homomorphic-encryption</a:t>
            </a:r>
            <a:endParaRPr sz="1000">
              <a:solidFill>
                <a:srgbClr val="323232"/>
              </a:solidFill>
              <a:highlight>
                <a:srgbClr val="FFFFFF"/>
              </a:highlight>
            </a:endParaRPr>
          </a:p>
          <a:p>
            <a:pPr indent="0" lvl="0" marL="0" rtl="0" algn="l">
              <a:lnSpc>
                <a:spcPct val="140000"/>
              </a:lnSpc>
              <a:spcBef>
                <a:spcPts val="1500"/>
              </a:spcBef>
              <a:spcAft>
                <a:spcPts val="0"/>
              </a:spcAft>
              <a:buNone/>
            </a:pPr>
            <a:r>
              <a:rPr lang="zh-TW" sz="1000">
                <a:solidFill>
                  <a:srgbClr val="333333"/>
                </a:solidFill>
                <a:highlight>
                  <a:srgbClr val="FFFFFF"/>
                </a:highlight>
              </a:rPr>
              <a:t>IBM 重寫了其 C++ 同態加密庫 HElib，速度提高 75 倍 | 軟件推介：</a:t>
            </a:r>
            <a:r>
              <a:rPr lang="zh-TW" sz="1000" u="sng">
                <a:solidFill>
                  <a:schemeClr val="hlink"/>
                </a:solidFill>
                <a:highlight>
                  <a:srgbClr val="FFFFFF"/>
                </a:highlight>
                <a:hlinkClick r:id="rId3"/>
              </a:rPr>
              <a:t>https://www.gushiciku.cn/dc_hk/105794856</a:t>
            </a:r>
            <a:endParaRPr sz="1000">
              <a:solidFill>
                <a:srgbClr val="333333"/>
              </a:solidFill>
              <a:highlight>
                <a:srgbClr val="FFFFFF"/>
              </a:highlight>
            </a:endParaRPr>
          </a:p>
          <a:p>
            <a:pPr indent="0" lvl="0" marL="0" rtl="0" algn="l">
              <a:lnSpc>
                <a:spcPct val="140000"/>
              </a:lnSpc>
              <a:spcBef>
                <a:spcPts val="1500"/>
              </a:spcBef>
              <a:spcAft>
                <a:spcPts val="0"/>
              </a:spcAft>
              <a:buNone/>
            </a:pPr>
            <a:r>
              <a:rPr lang="zh-TW" sz="1000">
                <a:solidFill>
                  <a:srgbClr val="333333"/>
                </a:solidFill>
                <a:highlight>
                  <a:srgbClr val="FFFFFF"/>
                </a:highlight>
              </a:rPr>
              <a:t>GitHub：</a:t>
            </a:r>
            <a:r>
              <a:rPr lang="zh-TW" sz="1000" u="sng">
                <a:solidFill>
                  <a:schemeClr val="hlink"/>
                </a:solidFill>
                <a:highlight>
                  <a:srgbClr val="FFFFFF"/>
                </a:highlight>
                <a:hlinkClick r:id="rId4"/>
              </a:rPr>
              <a:t>https://github.com/homenc/HElib</a:t>
            </a:r>
            <a:endParaRPr sz="1000">
              <a:solidFill>
                <a:srgbClr val="333333"/>
              </a:solidFill>
              <a:highlight>
                <a:srgbClr val="FFFFFF"/>
              </a:highlight>
            </a:endParaRPr>
          </a:p>
          <a:p>
            <a:pPr indent="0" lvl="0" marL="0" rtl="0" algn="l">
              <a:lnSpc>
                <a:spcPct val="140000"/>
              </a:lnSpc>
              <a:spcBef>
                <a:spcPts val="1500"/>
              </a:spcBef>
              <a:spcAft>
                <a:spcPts val="0"/>
              </a:spcAft>
              <a:buNone/>
            </a:pPr>
            <a:r>
              <a:t/>
            </a:r>
            <a:endParaRPr sz="1000">
              <a:solidFill>
                <a:srgbClr val="333333"/>
              </a:solidFill>
              <a:highlight>
                <a:srgbClr val="FFFFFF"/>
              </a:highlight>
            </a:endParaRPr>
          </a:p>
          <a:p>
            <a:pPr indent="0" lvl="0" marL="0" rtl="0" algn="l">
              <a:lnSpc>
                <a:spcPct val="140000"/>
              </a:lnSpc>
              <a:spcBef>
                <a:spcPts val="1500"/>
              </a:spcBef>
              <a:spcAft>
                <a:spcPts val="0"/>
              </a:spcAft>
              <a:buNone/>
            </a:pPr>
            <a:r>
              <a:t/>
            </a:r>
            <a:endParaRPr sz="1000">
              <a:solidFill>
                <a:srgbClr val="333333"/>
              </a:solidFill>
              <a:highlight>
                <a:srgbClr val="FFFFFF"/>
              </a:highlight>
            </a:endParaRPr>
          </a:p>
          <a:p>
            <a:pPr indent="0" lvl="0" marL="0" rtl="0" algn="l">
              <a:lnSpc>
                <a:spcPct val="110000"/>
              </a:lnSpc>
              <a:spcBef>
                <a:spcPts val="800"/>
              </a:spcBef>
              <a:spcAft>
                <a:spcPts val="0"/>
              </a:spcAft>
              <a:buNone/>
            </a:pPr>
            <a:r>
              <a:t/>
            </a:r>
            <a:endParaRPr sz="1000">
              <a:solidFill>
                <a:srgbClr val="323232"/>
              </a:solidFill>
              <a:highlight>
                <a:srgbClr val="FFFFFF"/>
              </a:highlight>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59fc04fe56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59fc04fe56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59fc04fe56_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59fc04fe56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59fc04fe56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59fc04fe56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434"/>
              </a:lnSpc>
              <a:spcBef>
                <a:spcPts val="1400"/>
              </a:spcBef>
              <a:spcAft>
                <a:spcPts val="0"/>
              </a:spcAft>
              <a:buNone/>
            </a:pPr>
            <a:r>
              <a:rPr lang="zh-TW" sz="1000">
                <a:solidFill>
                  <a:schemeClr val="dk1"/>
                </a:solidFill>
                <a:highlight>
                  <a:srgbClr val="FFFFFF"/>
                </a:highlight>
                <a:uFill>
                  <a:noFill/>
                </a:uFill>
                <a:hlinkClick r:id="rId2">
                  <a:extLst>
                    <a:ext uri="{A12FA001-AC4F-418D-AE19-62706E023703}">
                      <ahyp:hlinkClr val="tx"/>
                    </a:ext>
                  </a:extLst>
                </a:hlinkClick>
              </a:rPr>
              <a:t>同態加密 (Part 2：Paillier cryptosystem</a:t>
            </a:r>
            <a:r>
              <a:rPr lang="zh-TW" sz="1000">
                <a:solidFill>
                  <a:srgbClr val="333333"/>
                </a:solidFill>
                <a:highlight>
                  <a:srgbClr val="FFFFFF"/>
                </a:highlight>
              </a:rPr>
              <a:t>)：</a:t>
            </a:r>
            <a:r>
              <a:rPr lang="zh-TW" sz="1000" u="sng">
                <a:solidFill>
                  <a:schemeClr val="hlink"/>
                </a:solidFill>
                <a:highlight>
                  <a:srgbClr val="FFFFFF"/>
                </a:highlight>
                <a:hlinkClick r:id="rId3"/>
              </a:rPr>
              <a:t>https://blog.amis.com/%E5%90%8C%E6%85%8B%E5%8A%A0%E5%AF%86-part-2-paillier-cryptosystem-bd96af29da0e</a:t>
            </a:r>
            <a:endParaRPr sz="1000">
              <a:solidFill>
                <a:srgbClr val="333333"/>
              </a:solidFill>
              <a:highlight>
                <a:srgbClr val="FFFFFF"/>
              </a:highlight>
            </a:endParaRPr>
          </a:p>
          <a:p>
            <a:pPr indent="0" lvl="0" marL="0" rtl="0" algn="l">
              <a:lnSpc>
                <a:spcPct val="130434"/>
              </a:lnSpc>
              <a:spcBef>
                <a:spcPts val="1400"/>
              </a:spcBef>
              <a:spcAft>
                <a:spcPts val="0"/>
              </a:spcAft>
              <a:buNone/>
            </a:pPr>
            <a:r>
              <a:t/>
            </a:r>
            <a:endParaRPr sz="1000">
              <a:solidFill>
                <a:srgbClr val="333333"/>
              </a:solidFill>
              <a:highlight>
                <a:srgbClr val="FFFFFF"/>
              </a:highlight>
            </a:endParaRPr>
          </a:p>
          <a:p>
            <a:pPr indent="0" lvl="0" marL="0" rtl="0" algn="l">
              <a:lnSpc>
                <a:spcPct val="110000"/>
              </a:lnSpc>
              <a:spcBef>
                <a:spcPts val="0"/>
              </a:spcBef>
              <a:spcAft>
                <a:spcPts val="0"/>
              </a:spcAft>
              <a:buNone/>
            </a:pPr>
            <a:r>
              <a:t/>
            </a:r>
            <a:endParaRPr sz="1000">
              <a:solidFill>
                <a:srgbClr val="323232"/>
              </a:solidFill>
              <a:highlight>
                <a:srgbClr val="FFFFFF"/>
              </a:highlight>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59fc04fe56_4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59fc04fe56_4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434"/>
              </a:lnSpc>
              <a:spcBef>
                <a:spcPts val="1400"/>
              </a:spcBef>
              <a:spcAft>
                <a:spcPts val="0"/>
              </a:spcAft>
              <a:buNone/>
            </a:pPr>
            <a:r>
              <a:rPr lang="zh-TW" sz="1000">
                <a:solidFill>
                  <a:schemeClr val="dk1"/>
                </a:solidFill>
                <a:highlight>
                  <a:srgbClr val="FFFFFF"/>
                </a:highlight>
                <a:uFill>
                  <a:noFill/>
                </a:uFill>
                <a:hlinkClick r:id="rId2">
                  <a:extLst>
                    <a:ext uri="{A12FA001-AC4F-418D-AE19-62706E023703}">
                      <ahyp:hlinkClr val="tx"/>
                    </a:ext>
                  </a:extLst>
                </a:hlinkClick>
              </a:rPr>
              <a:t>同態加密 (Part 2：Paillier cryptosystem</a:t>
            </a:r>
            <a:r>
              <a:rPr lang="zh-TW" sz="1000">
                <a:solidFill>
                  <a:srgbClr val="333333"/>
                </a:solidFill>
                <a:highlight>
                  <a:srgbClr val="FFFFFF"/>
                </a:highlight>
              </a:rPr>
              <a:t>)：</a:t>
            </a:r>
            <a:r>
              <a:rPr lang="zh-TW" sz="1000" u="sng">
                <a:solidFill>
                  <a:schemeClr val="hlink"/>
                </a:solidFill>
                <a:highlight>
                  <a:srgbClr val="FFFFFF"/>
                </a:highlight>
                <a:hlinkClick r:id="rId3"/>
              </a:rPr>
              <a:t>https://blog.amis.com/%E5%90%8C%E6%85%8B%E5%8A%A0%E5%AF%86-part-2-paillier-cryptosystem-bd96af29da0e</a:t>
            </a:r>
            <a:endParaRPr sz="1000">
              <a:solidFill>
                <a:srgbClr val="333333"/>
              </a:solidFill>
              <a:highlight>
                <a:srgbClr val="FFFFFF"/>
              </a:highlight>
            </a:endParaRPr>
          </a:p>
          <a:p>
            <a:pPr indent="0" lvl="0" marL="0" rtl="0" algn="l">
              <a:lnSpc>
                <a:spcPct val="130434"/>
              </a:lnSpc>
              <a:spcBef>
                <a:spcPts val="1400"/>
              </a:spcBef>
              <a:spcAft>
                <a:spcPts val="0"/>
              </a:spcAft>
              <a:buNone/>
            </a:pPr>
            <a:r>
              <a:t/>
            </a:r>
            <a:endParaRPr sz="1000">
              <a:solidFill>
                <a:srgbClr val="333333"/>
              </a:solidFill>
              <a:highlight>
                <a:srgbClr val="FFFFFF"/>
              </a:highlight>
            </a:endParaRPr>
          </a:p>
          <a:p>
            <a:pPr indent="0" lvl="0" marL="0" rtl="0" algn="l">
              <a:lnSpc>
                <a:spcPct val="110000"/>
              </a:lnSpc>
              <a:spcBef>
                <a:spcPts val="0"/>
              </a:spcBef>
              <a:spcAft>
                <a:spcPts val="0"/>
              </a:spcAft>
              <a:buNone/>
            </a:pPr>
            <a:r>
              <a:t/>
            </a:r>
            <a:endParaRPr sz="1000">
              <a:solidFill>
                <a:srgbClr val="323232"/>
              </a:solidFill>
              <a:highlight>
                <a:srgbClr val="FFFFFF"/>
              </a:highlight>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59fc04fe56_4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59fc04fe56_4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59fc04fe56_4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59fc04fe56_4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59fc04fe56_4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59fc04fe56_4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59fc04fe56_4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59fc04fe56_4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59fc04fe56_4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59fc04fe56_4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59fc04fe56_1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59fc04fe56_1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59fc04fe56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59fc04fe56_4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59fc04fe56_4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59fc04fe56_4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59fc04fe56_4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59fc04fe56_4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59fc04fe56_4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59fc04fe56_4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8e9dec5d3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8e9dec5d3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8e9dec5d3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8e9dec5d3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8e9dec5d3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8e9dec5d3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59fc04fe56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59fc04fe56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59fc04fe56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59fc04fe56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https://www.youtube.com/watch?v=xHjhQZdP2aU</a:t>
            </a:r>
            <a:r>
              <a:rPr lang="zh-TW"/>
              <a:t>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59fc04fe56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59fc04fe56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82369583c5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82369583c5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59fc04fe56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59fc04fe56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59fc04fe56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59fc04fe56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59fc04fe56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59fc04fe56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59fc04fe56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59fc04fe56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59fc04fe56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59fc04fe56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59fc04fe56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59fc04fe56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59fc04fe56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59fc04fe56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59fc04fe56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59fc04fe56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59fc04fe56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59fc04fe56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8e9dec5d3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8e9dec5d3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5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4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5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5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5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6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5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6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6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6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6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64.png"/><Relationship Id="rId4" Type="http://schemas.openxmlformats.org/officeDocument/2006/relationships/image" Target="../media/image6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hyperlink" Target="https://link.springer.com/content/pdf/10.1155/2007/13801.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25.xml"/><Relationship Id="rId9" Type="http://schemas.openxmlformats.org/officeDocument/2006/relationships/slide" Target="/ppt/slides/slide99.xml"/><Relationship Id="rId5" Type="http://schemas.openxmlformats.org/officeDocument/2006/relationships/slide" Target="/ppt/slides/slide44.xml"/><Relationship Id="rId6" Type="http://schemas.openxmlformats.org/officeDocument/2006/relationships/slide" Target="/ppt/slides/slide53.xml"/><Relationship Id="rId7" Type="http://schemas.openxmlformats.org/officeDocument/2006/relationships/slide" Target="/ppt/slides/slide62.xml"/><Relationship Id="rId8" Type="http://schemas.openxmlformats.org/officeDocument/2006/relationships/slide" Target="/ppt/slides/slide8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doi.org/10.3390/s22124432"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8.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3.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0.png"/><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5.png"/><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4.png"/><Relationship Id="rId4" Type="http://schemas.openxmlformats.org/officeDocument/2006/relationships/image" Target="../media/image32.png"/><Relationship Id="rId5"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9.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reader.elsevier.com/reader/sd/pii/S1574119215000942?token=AA955A938390A191EAFD131363252192D0FD80C53C73D8AA1FC32E92E3713C0992EC44BC0C6C87F6CB8B8F34381F9E72&amp;originRegion=us-east-1&amp;originCreation=20221114091852" TargetMode="External"/><Relationship Id="rId4" Type="http://schemas.openxmlformats.org/officeDocument/2006/relationships/hyperlink" Target="http://journal.hmjournals.com/index.php/IJITC/article/view/522/825" TargetMode="External"/><Relationship Id="rId5" Type="http://schemas.openxmlformats.org/officeDocument/2006/relationships/hyperlink" Target="https://ieeexplore.ieee.org/stamp/stamp.jsp?tp=&amp;arnumber=9725841"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cccisa.ccisa.org.tw/article/viewFile/1944/1951"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8.png"/><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5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4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5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hyperlink" Target="https://github.com/dwu4/fhe-si"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hyperlink" Target="https://ndltd.ncl.edu.tw/cgi-bin/gs32/gsweb.cgi?o=dnclcdr&amp;s=id=%22104CCU00650008%22.&amp;searchmode=basic#XXX" TargetMode="External"/><Relationship Id="rId4" Type="http://schemas.openxmlformats.org/officeDocument/2006/relationships/hyperlink" Target="https://www.techtarget.com/searchsecurity/definition/homomorphic-encryption" TargetMode="External"/><Relationship Id="rId11" Type="http://schemas.openxmlformats.org/officeDocument/2006/relationships/hyperlink" Target="https://www.cs.utexas.edu/~dwu4/talks/SecurityLunch0214.pdf" TargetMode="External"/><Relationship Id="rId10" Type="http://schemas.openxmlformats.org/officeDocument/2006/relationships/hyperlink" Target="https://www.twblogs.net/a/61651cf11cf175147a0f222d" TargetMode="External"/><Relationship Id="rId9" Type="http://schemas.openxmlformats.org/officeDocument/2006/relationships/hyperlink" Target="https://link.springer.com/content/pdf/10.1007/3-540-48910-X_16.pdf" TargetMode="External"/><Relationship Id="rId5" Type="http://schemas.openxmlformats.org/officeDocument/2006/relationships/hyperlink" Target="https://blog.amis.com/%E5%90%8C%E6%85%8B%E5%8A%A0%E5%AF%86-part-1-%E7%B0%A1%E4%BB%8B-c46281304fd7" TargetMode="External"/><Relationship Id="rId6" Type="http://schemas.openxmlformats.org/officeDocument/2006/relationships/hyperlink" Target="https://crypto.stanford.edu/craig/craig-thesis.pdf" TargetMode="External"/><Relationship Id="rId7" Type="http://schemas.openxmlformats.org/officeDocument/2006/relationships/hyperlink" Target="https://cccisa.ccisa.org.tw/article/viewFile/1944/1951" TargetMode="External"/><Relationship Id="rId8" Type="http://schemas.openxmlformats.org/officeDocument/2006/relationships/hyperlink" Target="https://dl.acm.org/doi/pdf/10.1145/1536414.1536440"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s://www.keyfactor.com/blog/what-is-homomorphic-encryption/"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s://pypi.org/project/phe/#files"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4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hyperlink" Target="https://asecuritysite.com/paillier/pal_ex" TargetMode="External"/><Relationship Id="rId4" Type="http://schemas.openxmlformats.org/officeDocument/2006/relationships/image" Target="../media/image5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5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hyperlink" Target="https://www.ntt-review.jp/archive/ntttechnical.php?contents=ntr201407fa5.pdf&amp;mode=show_pdf" TargetMode="External"/><Relationship Id="rId4" Type="http://schemas.openxmlformats.org/officeDocument/2006/relationships/hyperlink" Target="https://eprint.iacr.org/2009/616.ps" TargetMode="External"/><Relationship Id="rId5" Type="http://schemas.openxmlformats.org/officeDocument/2006/relationships/image" Target="../media/image4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61.png"/><Relationship Id="rId4" Type="http://schemas.openxmlformats.org/officeDocument/2006/relationships/image" Target="../media/image4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hyperlink" Target="https://crypto.stackexchange.com/questions/42666/what-exactly-is-bootstrapping-in-fhe" TargetMode="External"/><Relationship Id="rId4" Type="http://schemas.openxmlformats.org/officeDocument/2006/relationships/image" Target="../media/image6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1" Type="http://schemas.openxmlformats.org/officeDocument/2006/relationships/hyperlink" Target="https://github.com/cpeikert/Lol" TargetMode="External"/><Relationship Id="rId10" Type="http://schemas.openxmlformats.org/officeDocument/2006/relationships/hyperlink" Target="https://github.com/kimandrik/HEAAN" TargetMode="External"/><Relationship Id="rId13" Type="http://schemas.openxmlformats.org/officeDocument/2006/relationships/hyperlink" Target="https://github.com/bristolcrypto/HEAT" TargetMode="External"/><Relationship Id="rId12" Type="http://schemas.openxmlformats.org/officeDocument/2006/relationships/hyperlink" Target="https://github.com/quarkslab/NFLlib" TargetMode="External"/><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hyperlink" Target="https://www.microsoft.com/en-us/research/project/microsoft-seal" TargetMode="External"/><Relationship Id="rId4" Type="http://schemas.openxmlformats.org/officeDocument/2006/relationships/hyperlink" Target="https://www.openfhe.org/" TargetMode="External"/><Relationship Id="rId9" Type="http://schemas.openxmlformats.org/officeDocument/2006/relationships/hyperlink" Target="https://tfhe.github.io/tfhe" TargetMode="External"/><Relationship Id="rId15" Type="http://schemas.openxmlformats.org/officeDocument/2006/relationships/hyperlink" Target="https://github.com/vernamlab/cuHE" TargetMode="External"/><Relationship Id="rId14" Type="http://schemas.openxmlformats.org/officeDocument/2006/relationships/hyperlink" Target="https://github.com/KULeuven-COSIC/HEAT/" TargetMode="External"/><Relationship Id="rId17" Type="http://schemas.openxmlformats.org/officeDocument/2006/relationships/hyperlink" Target="https://github.com/zama-ai/concrete" TargetMode="External"/><Relationship Id="rId16" Type="http://schemas.openxmlformats.org/officeDocument/2006/relationships/hyperlink" Target="https://github.com/lca1/lattigo" TargetMode="External"/><Relationship Id="rId5" Type="http://schemas.openxmlformats.org/officeDocument/2006/relationships/hyperlink" Target="https://numfocus.org/" TargetMode="External"/><Relationship Id="rId6" Type="http://schemas.openxmlformats.org/officeDocument/2006/relationships/hyperlink" Target="https://palisade-crypto.org/" TargetMode="External"/><Relationship Id="rId18" Type="http://schemas.openxmlformats.org/officeDocument/2006/relationships/hyperlink" Target="https://github.com/microsoft/EVA" TargetMode="External"/><Relationship Id="rId7" Type="http://schemas.openxmlformats.org/officeDocument/2006/relationships/hyperlink" Target="https://github.com/shaih/HElib" TargetMode="External"/><Relationship Id="rId8" Type="http://schemas.openxmlformats.org/officeDocument/2006/relationships/hyperlink" Target="https://github.com/lducas/FHEW"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W11 - Survey</a:t>
            </a:r>
            <a:endParaRPr/>
          </a:p>
        </p:txBody>
      </p:sp>
      <p:sp>
        <p:nvSpPr>
          <p:cNvPr id="87" name="Google Shape;87;p13"/>
          <p:cNvSpPr txBox="1"/>
          <p:nvPr>
            <p:ph idx="1" type="subTitle"/>
          </p:nvPr>
        </p:nvSpPr>
        <p:spPr>
          <a:xfrm>
            <a:off x="729627" y="2029900"/>
            <a:ext cx="7688100" cy="5412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0"/>
              </a:spcAft>
              <a:buNone/>
            </a:pPr>
            <a:r>
              <a:rPr b="1" lang="zh-TW" sz="4200">
                <a:solidFill>
                  <a:schemeClr val="dk2"/>
                </a:solidFill>
                <a:latin typeface="Raleway"/>
                <a:ea typeface="Raleway"/>
                <a:cs typeface="Raleway"/>
                <a:sym typeface="Raleway"/>
              </a:rPr>
              <a:t>Cryptographic splitting &amp; Homomorphic encryption</a:t>
            </a:r>
            <a:endParaRPr/>
          </a:p>
        </p:txBody>
      </p:sp>
      <p:sp>
        <p:nvSpPr>
          <p:cNvPr id="88" name="Google Shape;88;p13"/>
          <p:cNvSpPr txBox="1"/>
          <p:nvPr/>
        </p:nvSpPr>
        <p:spPr>
          <a:xfrm>
            <a:off x="729625" y="2429950"/>
            <a:ext cx="7688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300">
                <a:solidFill>
                  <a:schemeClr val="dk2"/>
                </a:solidFill>
                <a:latin typeface="Raleway"/>
                <a:ea typeface="Raleway"/>
                <a:cs typeface="Raleway"/>
                <a:sym typeface="Raleway"/>
              </a:rPr>
              <a:t>20221115 Meeting</a:t>
            </a:r>
            <a:endParaRPr b="1" sz="2300">
              <a:solidFill>
                <a:schemeClr val="dk2"/>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a:t>Telehealth Scenarios</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zh-TW" sz="1600"/>
              <a:t>秦宗佑</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2"/>
          <p:cNvSpPr txBox="1"/>
          <p:nvPr>
            <p:ph type="title"/>
          </p:nvPr>
        </p:nvSpPr>
        <p:spPr>
          <a:xfrm>
            <a:off x="729450" y="1322450"/>
            <a:ext cx="82923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 systematic review of homomorphic encryption and its contributions in healthcare industry</a:t>
            </a:r>
            <a:r>
              <a:rPr lang="zh-TW"/>
              <a:t> (2022)</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13"/>
          <p:cNvSpPr txBox="1"/>
          <p:nvPr/>
        </p:nvSpPr>
        <p:spPr>
          <a:xfrm>
            <a:off x="6144000" y="4866600"/>
            <a:ext cx="3000000" cy="276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1200"/>
              </a:spcAft>
              <a:buNone/>
            </a:pPr>
            <a:r>
              <a:rPr lang="zh-TW" sz="600">
                <a:solidFill>
                  <a:schemeClr val="accent1"/>
                </a:solidFill>
                <a:latin typeface="Lato"/>
                <a:ea typeface="Lato"/>
                <a:cs typeface="Lato"/>
                <a:sym typeface="Lato"/>
              </a:rPr>
              <a:t>For more information, please visit https://youtu.be/kkMps3X_tEE</a:t>
            </a:r>
            <a:endParaRPr/>
          </a:p>
        </p:txBody>
      </p:sp>
      <p:pic>
        <p:nvPicPr>
          <p:cNvPr id="700" name="Google Shape;700;p113"/>
          <p:cNvPicPr preferRelativeResize="0"/>
          <p:nvPr/>
        </p:nvPicPr>
        <p:blipFill>
          <a:blip r:embed="rId3">
            <a:alphaModFix/>
          </a:blip>
          <a:stretch>
            <a:fillRect/>
          </a:stretch>
        </p:blipFill>
        <p:spPr>
          <a:xfrm>
            <a:off x="192625" y="1359475"/>
            <a:ext cx="8839199" cy="321245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06" name="Google Shape;706;p1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7" name="Google Shape;707;p114"/>
          <p:cNvPicPr preferRelativeResize="0"/>
          <p:nvPr/>
        </p:nvPicPr>
        <p:blipFill>
          <a:blip r:embed="rId3">
            <a:alphaModFix/>
          </a:blip>
          <a:stretch>
            <a:fillRect/>
          </a:stretch>
        </p:blipFill>
        <p:spPr>
          <a:xfrm>
            <a:off x="790951" y="502950"/>
            <a:ext cx="7155975" cy="452654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13" name="Google Shape;713;p1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14" name="Google Shape;714;p115"/>
          <p:cNvPicPr preferRelativeResize="0"/>
          <p:nvPr/>
        </p:nvPicPr>
        <p:blipFill>
          <a:blip r:embed="rId3">
            <a:alphaModFix/>
          </a:blip>
          <a:stretch>
            <a:fillRect/>
          </a:stretch>
        </p:blipFill>
        <p:spPr>
          <a:xfrm>
            <a:off x="377850" y="677325"/>
            <a:ext cx="8511325" cy="419455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20" name="Google Shape;720;p1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21" name="Google Shape;721;p116"/>
          <p:cNvPicPr preferRelativeResize="0"/>
          <p:nvPr/>
        </p:nvPicPr>
        <p:blipFill>
          <a:blip r:embed="rId3">
            <a:alphaModFix/>
          </a:blip>
          <a:stretch>
            <a:fillRect/>
          </a:stretch>
        </p:blipFill>
        <p:spPr>
          <a:xfrm>
            <a:off x="529775" y="598950"/>
            <a:ext cx="7888376" cy="43915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27" name="Google Shape;727;p1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28" name="Google Shape;728;p117"/>
          <p:cNvPicPr preferRelativeResize="0"/>
          <p:nvPr/>
        </p:nvPicPr>
        <p:blipFill>
          <a:blip r:embed="rId3">
            <a:alphaModFix/>
          </a:blip>
          <a:stretch>
            <a:fillRect/>
          </a:stretch>
        </p:blipFill>
        <p:spPr>
          <a:xfrm>
            <a:off x="301775" y="786025"/>
            <a:ext cx="8694700" cy="4048976"/>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34" name="Google Shape;734;p1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35" name="Google Shape;735;p118"/>
          <p:cNvPicPr preferRelativeResize="0"/>
          <p:nvPr/>
        </p:nvPicPr>
        <p:blipFill>
          <a:blip r:embed="rId3">
            <a:alphaModFix/>
          </a:blip>
          <a:stretch>
            <a:fillRect/>
          </a:stretch>
        </p:blipFill>
        <p:spPr>
          <a:xfrm>
            <a:off x="610250" y="523075"/>
            <a:ext cx="4866399" cy="455540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1" name="Google Shape;741;p1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2" name="Google Shape;742;p119"/>
          <p:cNvPicPr preferRelativeResize="0"/>
          <p:nvPr/>
        </p:nvPicPr>
        <p:blipFill>
          <a:blip r:embed="rId3">
            <a:alphaModFix/>
          </a:blip>
          <a:stretch>
            <a:fillRect/>
          </a:stretch>
        </p:blipFill>
        <p:spPr>
          <a:xfrm>
            <a:off x="565087" y="614549"/>
            <a:ext cx="8097874" cy="443342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8" name="Google Shape;748;p1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9" name="Google Shape;749;p120"/>
          <p:cNvPicPr preferRelativeResize="0"/>
          <p:nvPr/>
        </p:nvPicPr>
        <p:blipFill>
          <a:blip r:embed="rId3">
            <a:alphaModFix/>
          </a:blip>
          <a:stretch>
            <a:fillRect/>
          </a:stretch>
        </p:blipFill>
        <p:spPr>
          <a:xfrm>
            <a:off x="769675" y="576070"/>
            <a:ext cx="7230574" cy="447353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55" name="Google Shape;755;p1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6" name="Google Shape;756;p121"/>
          <p:cNvPicPr preferRelativeResize="0"/>
          <p:nvPr/>
        </p:nvPicPr>
        <p:blipFill>
          <a:blip r:embed="rId3">
            <a:alphaModFix/>
          </a:blip>
          <a:stretch>
            <a:fillRect/>
          </a:stretch>
        </p:blipFill>
        <p:spPr>
          <a:xfrm>
            <a:off x="610626" y="570000"/>
            <a:ext cx="6533150" cy="4526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62" name="Google Shape;762;p1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63" name="Google Shape;763;p122"/>
          <p:cNvPicPr preferRelativeResize="0"/>
          <p:nvPr/>
        </p:nvPicPr>
        <p:blipFill>
          <a:blip r:embed="rId3">
            <a:alphaModFix/>
          </a:blip>
          <a:stretch>
            <a:fillRect/>
          </a:stretch>
        </p:blipFill>
        <p:spPr>
          <a:xfrm>
            <a:off x="677300" y="525975"/>
            <a:ext cx="7094376" cy="45638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69" name="Google Shape;769;p1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0" name="Google Shape;770;p123"/>
          <p:cNvPicPr preferRelativeResize="0"/>
          <p:nvPr/>
        </p:nvPicPr>
        <p:blipFill>
          <a:blip r:embed="rId3">
            <a:alphaModFix/>
          </a:blip>
          <a:stretch>
            <a:fillRect/>
          </a:stretch>
        </p:blipFill>
        <p:spPr>
          <a:xfrm>
            <a:off x="729450" y="871451"/>
            <a:ext cx="7916800" cy="38656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776" name="Google Shape;776;p124"/>
          <p:cNvPicPr preferRelativeResize="0"/>
          <p:nvPr/>
        </p:nvPicPr>
        <p:blipFill>
          <a:blip r:embed="rId3">
            <a:alphaModFix/>
          </a:blip>
          <a:stretch>
            <a:fillRect/>
          </a:stretch>
        </p:blipFill>
        <p:spPr>
          <a:xfrm>
            <a:off x="4137038" y="624663"/>
            <a:ext cx="4638675" cy="4162425"/>
          </a:xfrm>
          <a:prstGeom prst="rect">
            <a:avLst/>
          </a:prstGeom>
          <a:noFill/>
          <a:ln>
            <a:noFill/>
          </a:ln>
        </p:spPr>
      </p:pic>
      <p:pic>
        <p:nvPicPr>
          <p:cNvPr id="777" name="Google Shape;777;p124"/>
          <p:cNvPicPr preferRelativeResize="0"/>
          <p:nvPr/>
        </p:nvPicPr>
        <p:blipFill>
          <a:blip r:embed="rId4">
            <a:alphaModFix/>
          </a:blip>
          <a:stretch>
            <a:fillRect/>
          </a:stretch>
        </p:blipFill>
        <p:spPr>
          <a:xfrm>
            <a:off x="133900" y="1339998"/>
            <a:ext cx="3929399" cy="24635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Reference</a:t>
            </a:r>
            <a:endParaRPr/>
          </a:p>
        </p:txBody>
      </p:sp>
      <p:sp>
        <p:nvSpPr>
          <p:cNvPr id="783" name="Google Shape;783;p1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zh-TW" u="sng">
                <a:solidFill>
                  <a:schemeClr val="hlink"/>
                </a:solidFill>
                <a:hlinkClick r:id="rId3"/>
              </a:rPr>
              <a:t>https://link.springer.com/content/pdf/10.1155/2007/13801.pdf</a:t>
            </a:r>
            <a:endParaRPr/>
          </a:p>
          <a:p>
            <a:pPr indent="-311150" lvl="0" marL="457200" rtl="0" algn="l">
              <a:spcBef>
                <a:spcPts val="0"/>
              </a:spcBef>
              <a:spcAft>
                <a:spcPts val="0"/>
              </a:spcAft>
              <a:buSzPts val="1300"/>
              <a:buAutoNum type="arabicPeriod"/>
            </a:pPr>
            <a:r>
              <a:rPr lang="zh-TW"/>
              <a:t>A systematic review of homomorphic encryption and its contributions in healthcare industry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4" name="Google Shape;154;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t/>
            </a:r>
            <a:endParaRPr/>
          </a:p>
        </p:txBody>
      </p:sp>
      <p:pic>
        <p:nvPicPr>
          <p:cNvPr id="155" name="Google Shape;155;p24"/>
          <p:cNvPicPr preferRelativeResize="0"/>
          <p:nvPr/>
        </p:nvPicPr>
        <p:blipFill>
          <a:blip r:embed="rId3">
            <a:alphaModFix/>
          </a:blip>
          <a:stretch>
            <a:fillRect/>
          </a:stretch>
        </p:blipFill>
        <p:spPr>
          <a:xfrm>
            <a:off x="1020400" y="1563562"/>
            <a:ext cx="7103201" cy="2016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Intro</a:t>
            </a:r>
            <a:endParaRPr/>
          </a:p>
        </p:txBody>
      </p:sp>
      <p:sp>
        <p:nvSpPr>
          <p:cNvPr id="161" name="Google Shape;161;p25"/>
          <p:cNvSpPr txBox="1"/>
          <p:nvPr>
            <p:ph idx="1" type="body"/>
          </p:nvPr>
        </p:nvSpPr>
        <p:spPr>
          <a:xfrm>
            <a:off x="577800" y="3961800"/>
            <a:ext cx="8293800" cy="1181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The surge in the adoption of cloud computing in the telehealth sector raises many security and privacy challenges.</a:t>
            </a:r>
            <a:endParaRPr/>
          </a:p>
          <a:p>
            <a:pPr indent="-311150" lvl="0" marL="457200" rtl="0" algn="l">
              <a:spcBef>
                <a:spcPts val="0"/>
              </a:spcBef>
              <a:spcAft>
                <a:spcPts val="0"/>
              </a:spcAft>
              <a:buSzPts val="1300"/>
              <a:buChar char="●"/>
            </a:pPr>
            <a:r>
              <a:rPr lang="zh-TW"/>
              <a:t>As per the report, there was a 40.63% increase in data breaches of healthcare records in February 2021.</a:t>
            </a:r>
            <a:endParaRPr/>
          </a:p>
          <a:p>
            <a:pPr indent="-311150" lvl="0" marL="457200" rtl="0" algn="l">
              <a:spcBef>
                <a:spcPts val="0"/>
              </a:spcBef>
              <a:spcAft>
                <a:spcPts val="0"/>
              </a:spcAft>
              <a:buSzPts val="1300"/>
              <a:buChar char="●"/>
            </a:pPr>
            <a:r>
              <a:rPr lang="zh-TW"/>
              <a:t>A patient died due to a </a:t>
            </a:r>
            <a:r>
              <a:rPr b="1" lang="zh-TW"/>
              <a:t>ransomware cyberattack</a:t>
            </a:r>
            <a:r>
              <a:rPr lang="zh-TW"/>
              <a:t> in Germany that disrupted the hospital facility system.</a:t>
            </a:r>
            <a:endParaRPr/>
          </a:p>
        </p:txBody>
      </p:sp>
      <p:pic>
        <p:nvPicPr>
          <p:cNvPr id="162" name="Google Shape;162;p25"/>
          <p:cNvPicPr preferRelativeResize="0"/>
          <p:nvPr/>
        </p:nvPicPr>
        <p:blipFill>
          <a:blip r:embed="rId3">
            <a:alphaModFix/>
          </a:blip>
          <a:stretch>
            <a:fillRect/>
          </a:stretch>
        </p:blipFill>
        <p:spPr>
          <a:xfrm>
            <a:off x="2768397" y="663450"/>
            <a:ext cx="3607225" cy="31594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Major Types of Attacks Against Telehealth Systems</a:t>
            </a:r>
            <a:endParaRPr/>
          </a:p>
        </p:txBody>
      </p:sp>
      <p:sp>
        <p:nvSpPr>
          <p:cNvPr id="168" name="Google Shape;168;p26"/>
          <p:cNvSpPr txBox="1"/>
          <p:nvPr>
            <p:ph idx="1" type="body"/>
          </p:nvPr>
        </p:nvSpPr>
        <p:spPr>
          <a:xfrm>
            <a:off x="666250" y="2053525"/>
            <a:ext cx="8293800" cy="2963700"/>
          </a:xfrm>
          <a:prstGeom prst="rect">
            <a:avLst/>
          </a:prstGeom>
        </p:spPr>
        <p:txBody>
          <a:bodyPr anchorCtr="0" anchor="t" bIns="91425" lIns="91425" spcFirstLastPara="1" rIns="91425" wrap="square" tIns="91425">
            <a:noAutofit/>
          </a:bodyPr>
          <a:lstStyle/>
          <a:p>
            <a:pPr indent="-312261" lvl="0" marL="457200" rtl="0" algn="l">
              <a:lnSpc>
                <a:spcPct val="115000"/>
              </a:lnSpc>
              <a:spcBef>
                <a:spcPts val="0"/>
              </a:spcBef>
              <a:spcAft>
                <a:spcPts val="0"/>
              </a:spcAft>
              <a:buSzPts val="1318"/>
              <a:buChar char="●"/>
            </a:pPr>
            <a:r>
              <a:rPr lang="zh-TW" sz="1317"/>
              <a:t>Compromise of Confidentiality</a:t>
            </a:r>
            <a:endParaRPr sz="1317"/>
          </a:p>
          <a:p>
            <a:pPr indent="-312261" lvl="1" marL="809999" rtl="0" algn="l">
              <a:lnSpc>
                <a:spcPct val="115000"/>
              </a:lnSpc>
              <a:spcBef>
                <a:spcPts val="0"/>
              </a:spcBef>
              <a:spcAft>
                <a:spcPts val="0"/>
              </a:spcAft>
              <a:buSzPts val="1318"/>
              <a:buChar char="○"/>
            </a:pPr>
            <a:r>
              <a:rPr lang="zh-TW" sz="1317"/>
              <a:t>Theft of PHI or PII</a:t>
            </a:r>
            <a:endParaRPr sz="1317"/>
          </a:p>
          <a:p>
            <a:pPr indent="-312261" lvl="1" marL="809999" rtl="0" algn="l">
              <a:lnSpc>
                <a:spcPct val="115000"/>
              </a:lnSpc>
              <a:spcBef>
                <a:spcPts val="0"/>
              </a:spcBef>
              <a:spcAft>
                <a:spcPts val="0"/>
              </a:spcAft>
              <a:buSzPts val="1318"/>
              <a:buChar char="○"/>
            </a:pPr>
            <a:r>
              <a:rPr lang="zh-TW" sz="1317"/>
              <a:t>Credential harvesting</a:t>
            </a:r>
            <a:endParaRPr sz="1317"/>
          </a:p>
          <a:p>
            <a:pPr indent="-312261" lvl="1" marL="809999" rtl="0" algn="l">
              <a:lnSpc>
                <a:spcPct val="115000"/>
              </a:lnSpc>
              <a:spcBef>
                <a:spcPts val="0"/>
              </a:spcBef>
              <a:spcAft>
                <a:spcPts val="0"/>
              </a:spcAft>
              <a:buSzPts val="1318"/>
              <a:buChar char="○"/>
            </a:pPr>
            <a:r>
              <a:rPr lang="zh-TW" sz="1317"/>
              <a:t>Data exfiltration</a:t>
            </a:r>
            <a:endParaRPr sz="1317"/>
          </a:p>
          <a:p>
            <a:pPr indent="-312261" lvl="0" marL="457200" rtl="0" algn="l">
              <a:lnSpc>
                <a:spcPct val="115000"/>
              </a:lnSpc>
              <a:spcBef>
                <a:spcPts val="0"/>
              </a:spcBef>
              <a:spcAft>
                <a:spcPts val="0"/>
              </a:spcAft>
              <a:buSzPts val="1318"/>
              <a:buChar char="●"/>
            </a:pPr>
            <a:r>
              <a:rPr lang="zh-TW" sz="1317"/>
              <a:t>Compromise of Integrity</a:t>
            </a:r>
            <a:endParaRPr sz="1317"/>
          </a:p>
          <a:p>
            <a:pPr indent="-312261" lvl="1" marL="809999" rtl="0" algn="l">
              <a:lnSpc>
                <a:spcPct val="115000"/>
              </a:lnSpc>
              <a:spcBef>
                <a:spcPts val="0"/>
              </a:spcBef>
              <a:spcAft>
                <a:spcPts val="0"/>
              </a:spcAft>
              <a:buSzPts val="1318"/>
              <a:buChar char="○"/>
            </a:pPr>
            <a:r>
              <a:rPr lang="zh-TW" sz="1317"/>
              <a:t>Exploitation of financial transaction system</a:t>
            </a:r>
            <a:endParaRPr sz="1317"/>
          </a:p>
          <a:p>
            <a:pPr indent="-312261" lvl="1" marL="809999" rtl="0" algn="l">
              <a:lnSpc>
                <a:spcPct val="115000"/>
              </a:lnSpc>
              <a:spcBef>
                <a:spcPts val="0"/>
              </a:spcBef>
              <a:spcAft>
                <a:spcPts val="0"/>
              </a:spcAft>
              <a:buSzPts val="1318"/>
              <a:buChar char="○"/>
            </a:pPr>
            <a:r>
              <a:rPr lang="zh-TW" sz="1317"/>
              <a:t>Manipulation of clinical data</a:t>
            </a:r>
            <a:endParaRPr sz="1317"/>
          </a:p>
          <a:p>
            <a:pPr indent="-312261" lvl="0" marL="457200" rtl="0" algn="l">
              <a:lnSpc>
                <a:spcPct val="115000"/>
              </a:lnSpc>
              <a:spcBef>
                <a:spcPts val="0"/>
              </a:spcBef>
              <a:spcAft>
                <a:spcPts val="0"/>
              </a:spcAft>
              <a:buSzPts val="1318"/>
              <a:buChar char="●"/>
            </a:pPr>
            <a:r>
              <a:rPr lang="zh-TW" sz="1317"/>
              <a:t>Compromise of Availability</a:t>
            </a:r>
            <a:endParaRPr sz="1317"/>
          </a:p>
          <a:p>
            <a:pPr indent="-312261" lvl="1" marL="809999" rtl="0" algn="l">
              <a:lnSpc>
                <a:spcPct val="115000"/>
              </a:lnSpc>
              <a:spcBef>
                <a:spcPts val="0"/>
              </a:spcBef>
              <a:spcAft>
                <a:spcPts val="0"/>
              </a:spcAft>
              <a:buSzPts val="1318"/>
              <a:buChar char="○"/>
            </a:pPr>
            <a:r>
              <a:rPr lang="zh-TW" sz="1317"/>
              <a:t>Ransomware</a:t>
            </a:r>
            <a:endParaRPr sz="1317"/>
          </a:p>
          <a:p>
            <a:pPr indent="-312261" lvl="1" marL="809999" rtl="0" algn="l">
              <a:lnSpc>
                <a:spcPct val="115000"/>
              </a:lnSpc>
              <a:spcBef>
                <a:spcPts val="0"/>
              </a:spcBef>
              <a:spcAft>
                <a:spcPts val="0"/>
              </a:spcAft>
              <a:buSzPts val="1318"/>
              <a:buChar char="○"/>
            </a:pPr>
            <a:r>
              <a:rPr lang="zh-TW" sz="1317"/>
              <a:t>Denial of Service</a:t>
            </a:r>
            <a:endParaRPr sz="1317"/>
          </a:p>
        </p:txBody>
      </p:sp>
      <p:pic>
        <p:nvPicPr>
          <p:cNvPr id="169" name="Google Shape;169;p26"/>
          <p:cNvPicPr preferRelativeResize="0"/>
          <p:nvPr/>
        </p:nvPicPr>
        <p:blipFill>
          <a:blip r:embed="rId3">
            <a:alphaModFix/>
          </a:blip>
          <a:stretch>
            <a:fillRect/>
          </a:stretch>
        </p:blipFill>
        <p:spPr>
          <a:xfrm>
            <a:off x="4572000" y="4124575"/>
            <a:ext cx="4571999" cy="1018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729450" y="585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Design Goals</a:t>
            </a:r>
            <a:endParaRPr/>
          </a:p>
        </p:txBody>
      </p:sp>
      <p:sp>
        <p:nvSpPr>
          <p:cNvPr id="175" name="Google Shape;175;p27"/>
          <p:cNvSpPr txBox="1"/>
          <p:nvPr>
            <p:ph idx="1" type="body"/>
          </p:nvPr>
        </p:nvSpPr>
        <p:spPr>
          <a:xfrm>
            <a:off x="552525" y="1197075"/>
            <a:ext cx="8293800" cy="3685800"/>
          </a:xfrm>
          <a:prstGeom prst="rect">
            <a:avLst/>
          </a:prstGeom>
        </p:spPr>
        <p:txBody>
          <a:bodyPr anchorCtr="0" anchor="t" bIns="91425" lIns="91425" spcFirstLastPara="1" rIns="91425" wrap="square" tIns="91425">
            <a:noAutofit/>
          </a:bodyPr>
          <a:lstStyle/>
          <a:p>
            <a:pPr indent="-312737" lvl="0" marL="457200" rtl="0" algn="l">
              <a:lnSpc>
                <a:spcPct val="105000"/>
              </a:lnSpc>
              <a:spcBef>
                <a:spcPts val="0"/>
              </a:spcBef>
              <a:spcAft>
                <a:spcPts val="0"/>
              </a:spcAft>
              <a:buSzPts val="1325"/>
              <a:buChar char="●"/>
            </a:pPr>
            <a:r>
              <a:rPr b="1" lang="zh-TW" sz="1325"/>
              <a:t>Data confidentiality—</a:t>
            </a:r>
            <a:br>
              <a:rPr lang="zh-TW" sz="1325"/>
            </a:br>
            <a:r>
              <a:rPr lang="zh-TW" sz="1325"/>
              <a:t>	the conventional mechanism for achieving confidentiality is storing data in encrypted form. Therefore, data must be confidential before uploading to the cloud. </a:t>
            </a:r>
            <a:endParaRPr sz="1325"/>
          </a:p>
          <a:p>
            <a:pPr indent="-312737" lvl="0" marL="457200" rtl="0" algn="l">
              <a:lnSpc>
                <a:spcPct val="105000"/>
              </a:lnSpc>
              <a:spcBef>
                <a:spcPts val="0"/>
              </a:spcBef>
              <a:spcAft>
                <a:spcPts val="0"/>
              </a:spcAft>
              <a:buSzPts val="1325"/>
              <a:buChar char="●"/>
            </a:pPr>
            <a:r>
              <a:rPr b="1" lang="zh-TW" sz="1325"/>
              <a:t>Searching capability—</a:t>
            </a:r>
            <a:br>
              <a:rPr lang="zh-TW" sz="1325"/>
            </a:br>
            <a:r>
              <a:rPr lang="zh-TW" sz="1325"/>
              <a:t>	there is a need for a mechanism to search over the cloud without decryption, and a need for retrieving or downloading only the desired file. </a:t>
            </a:r>
            <a:endParaRPr sz="1325"/>
          </a:p>
          <a:p>
            <a:pPr indent="-312737" lvl="0" marL="457200" rtl="0" algn="l">
              <a:lnSpc>
                <a:spcPct val="105000"/>
              </a:lnSpc>
              <a:spcBef>
                <a:spcPts val="0"/>
              </a:spcBef>
              <a:spcAft>
                <a:spcPts val="0"/>
              </a:spcAft>
              <a:buSzPts val="1325"/>
              <a:buChar char="●"/>
            </a:pPr>
            <a:r>
              <a:rPr b="1" lang="zh-TW" sz="1325"/>
              <a:t>Authorized person searching—</a:t>
            </a:r>
            <a:br>
              <a:rPr lang="zh-TW" sz="1325"/>
            </a:br>
            <a:r>
              <a:rPr lang="zh-TW" sz="1325"/>
              <a:t>	only the authorized person who has keys should generate the trapdoor and search requests.</a:t>
            </a:r>
            <a:endParaRPr sz="1325"/>
          </a:p>
          <a:p>
            <a:pPr indent="-312737" lvl="0" marL="457200" rtl="0" algn="l">
              <a:lnSpc>
                <a:spcPct val="105000"/>
              </a:lnSpc>
              <a:spcBef>
                <a:spcPts val="0"/>
              </a:spcBef>
              <a:spcAft>
                <a:spcPts val="0"/>
              </a:spcAft>
              <a:buSzPts val="1325"/>
              <a:buChar char="●"/>
            </a:pPr>
            <a:r>
              <a:rPr b="1" lang="zh-TW" sz="1325"/>
              <a:t>Privacy-preserving—</a:t>
            </a:r>
            <a:br>
              <a:rPr lang="zh-TW" sz="1325"/>
            </a:br>
            <a:r>
              <a:rPr lang="zh-TW" sz="1325"/>
              <a:t>	while sending the search query request to the server, the adversary should not know any information about the query. The trapdoor should be probabilistic, so the ciphertext will differ each time the request is made.</a:t>
            </a:r>
            <a:endParaRPr sz="1325"/>
          </a:p>
          <a:p>
            <a:pPr indent="-312737" lvl="0" marL="457200" rtl="0" algn="l">
              <a:lnSpc>
                <a:spcPct val="105000"/>
              </a:lnSpc>
              <a:spcBef>
                <a:spcPts val="0"/>
              </a:spcBef>
              <a:spcAft>
                <a:spcPts val="0"/>
              </a:spcAft>
              <a:buSzPts val="1325"/>
              <a:buChar char="●"/>
            </a:pPr>
            <a:r>
              <a:rPr b="1" lang="zh-TW" sz="1325"/>
              <a:t>Search pattern hiding—</a:t>
            </a:r>
            <a:br>
              <a:rPr lang="zh-TW" sz="1325"/>
            </a:br>
            <a:r>
              <a:rPr lang="zh-TW" sz="1325"/>
              <a:t>	the outcome of the searching should be probabilistic, such that a keyword being searched repeatedly should be indistinguishable, hence hiding the search pattern. </a:t>
            </a:r>
            <a:endParaRPr sz="1325"/>
          </a:p>
          <a:p>
            <a:pPr indent="-312737" lvl="0" marL="457200" rtl="0" algn="l">
              <a:lnSpc>
                <a:spcPct val="105000"/>
              </a:lnSpc>
              <a:spcBef>
                <a:spcPts val="0"/>
              </a:spcBef>
              <a:spcAft>
                <a:spcPts val="0"/>
              </a:spcAft>
              <a:buSzPts val="1325"/>
              <a:buChar char="●"/>
            </a:pPr>
            <a:r>
              <a:rPr b="1" lang="zh-TW" sz="1325"/>
              <a:t>Cloud deployable—</a:t>
            </a:r>
            <a:br>
              <a:rPr lang="zh-TW" sz="1325"/>
            </a:br>
            <a:r>
              <a:rPr lang="zh-TW" sz="1325"/>
              <a:t>	the searchable encryption scheme should be deployable in a client– server architecture using any cloud service, and it should be able to integrate into an existing enterprise network. </a:t>
            </a:r>
            <a:endParaRPr sz="1325"/>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System model</a:t>
            </a:r>
            <a:endParaRPr/>
          </a:p>
        </p:txBody>
      </p:sp>
      <p:sp>
        <p:nvSpPr>
          <p:cNvPr id="181" name="Google Shape;181;p28"/>
          <p:cNvSpPr txBox="1"/>
          <p:nvPr>
            <p:ph idx="1" type="body"/>
          </p:nvPr>
        </p:nvSpPr>
        <p:spPr>
          <a:xfrm>
            <a:off x="552525" y="3012975"/>
            <a:ext cx="8293800" cy="2028300"/>
          </a:xfrm>
          <a:prstGeom prst="rect">
            <a:avLst/>
          </a:prstGeom>
        </p:spPr>
        <p:txBody>
          <a:bodyPr anchorCtr="0" anchor="t" bIns="91425" lIns="91425" spcFirstLastPara="1" rIns="91425" wrap="square" tIns="91425">
            <a:noAutofit/>
          </a:bodyPr>
          <a:lstStyle/>
          <a:p>
            <a:pPr indent="-312102" lvl="0" marL="457200" rtl="0" algn="l">
              <a:lnSpc>
                <a:spcPct val="125000"/>
              </a:lnSpc>
              <a:spcBef>
                <a:spcPts val="0"/>
              </a:spcBef>
              <a:spcAft>
                <a:spcPts val="0"/>
              </a:spcAft>
              <a:buSzPts val="1315"/>
              <a:buAutoNum type="arabicPeriod"/>
            </a:pPr>
            <a:r>
              <a:rPr lang="zh-TW" sz="1315"/>
              <a:t>First, the audio file is passed through the encoder to generate its phonemes.</a:t>
            </a:r>
            <a:endParaRPr sz="1315"/>
          </a:p>
          <a:p>
            <a:pPr indent="-312102" lvl="1" marL="809999" rtl="0" algn="l">
              <a:lnSpc>
                <a:spcPct val="125000"/>
              </a:lnSpc>
              <a:spcBef>
                <a:spcPts val="0"/>
              </a:spcBef>
              <a:spcAft>
                <a:spcPts val="0"/>
              </a:spcAft>
              <a:buSzPts val="1315"/>
              <a:buAutoNum type="alphaLcPeriod"/>
            </a:pPr>
            <a:r>
              <a:rPr lang="zh-TW" sz="1315"/>
              <a:t>The client encrypts the audio files in phonemic form and sends them to the server.</a:t>
            </a:r>
            <a:endParaRPr sz="1315"/>
          </a:p>
          <a:p>
            <a:pPr indent="-312102" lvl="1" marL="809999" rtl="0" algn="l">
              <a:lnSpc>
                <a:spcPct val="125000"/>
              </a:lnSpc>
              <a:spcBef>
                <a:spcPts val="0"/>
              </a:spcBef>
              <a:spcAft>
                <a:spcPts val="0"/>
              </a:spcAft>
              <a:buSzPts val="1315"/>
              <a:buAutoNum type="alphaLcPeriod"/>
            </a:pPr>
            <a:r>
              <a:rPr lang="zh-TW" sz="1315"/>
              <a:t>The client also generates the trapdoor, the desired searching phonemes, and sends it to the server.</a:t>
            </a:r>
            <a:endParaRPr sz="1315"/>
          </a:p>
          <a:p>
            <a:pPr indent="-312102" lvl="0" marL="457200" rtl="0" algn="l">
              <a:lnSpc>
                <a:spcPct val="125000"/>
              </a:lnSpc>
              <a:spcBef>
                <a:spcPts val="0"/>
              </a:spcBef>
              <a:spcAft>
                <a:spcPts val="0"/>
              </a:spcAft>
              <a:buSzPts val="1315"/>
              <a:buAutoNum type="arabicPeriod"/>
            </a:pPr>
            <a:r>
              <a:rPr lang="zh-TW" sz="1315"/>
              <a:t>The server then calculates homomorphically over encrypted phonemes and finds matched audio file(s) w/o decryption.</a:t>
            </a:r>
            <a:endParaRPr sz="1315"/>
          </a:p>
          <a:p>
            <a:pPr indent="-312102" lvl="0" marL="457200" rtl="0" algn="l">
              <a:lnSpc>
                <a:spcPct val="125000"/>
              </a:lnSpc>
              <a:spcBef>
                <a:spcPts val="0"/>
              </a:spcBef>
              <a:spcAft>
                <a:spcPts val="0"/>
              </a:spcAft>
              <a:buSzPts val="1315"/>
              <a:buAutoNum type="arabicPeriod"/>
            </a:pPr>
            <a:r>
              <a:rPr lang="zh-TW" sz="1315"/>
              <a:t>The server then sends the searched results to the client.</a:t>
            </a:r>
            <a:endParaRPr sz="1315"/>
          </a:p>
          <a:p>
            <a:pPr indent="-312102" lvl="0" marL="457200" rtl="0" algn="l">
              <a:lnSpc>
                <a:spcPct val="125000"/>
              </a:lnSpc>
              <a:spcBef>
                <a:spcPts val="0"/>
              </a:spcBef>
              <a:spcAft>
                <a:spcPts val="0"/>
              </a:spcAft>
              <a:buSzPts val="1315"/>
              <a:buAutoNum type="arabicPeriod"/>
            </a:pPr>
            <a:r>
              <a:rPr lang="zh-TW" sz="1315"/>
              <a:t>The client receives the file and decrypts it.</a:t>
            </a:r>
            <a:endParaRPr sz="1315"/>
          </a:p>
          <a:p>
            <a:pPr indent="-312102" lvl="0" marL="457200" rtl="0" algn="l">
              <a:lnSpc>
                <a:spcPct val="125000"/>
              </a:lnSpc>
              <a:spcBef>
                <a:spcPts val="0"/>
              </a:spcBef>
              <a:spcAft>
                <a:spcPts val="0"/>
              </a:spcAft>
              <a:buSzPts val="1315"/>
              <a:buAutoNum type="arabicPeriod"/>
            </a:pPr>
            <a:r>
              <a:rPr lang="zh-TW" sz="1315"/>
              <a:t>The original file, consisting of phonemes, can be found after decrypting it.</a:t>
            </a:r>
            <a:endParaRPr sz="1315"/>
          </a:p>
        </p:txBody>
      </p:sp>
      <p:pic>
        <p:nvPicPr>
          <p:cNvPr id="182" name="Google Shape;182;p28"/>
          <p:cNvPicPr preferRelativeResize="0"/>
          <p:nvPr/>
        </p:nvPicPr>
        <p:blipFill>
          <a:blip r:embed="rId3">
            <a:alphaModFix/>
          </a:blip>
          <a:stretch>
            <a:fillRect/>
          </a:stretch>
        </p:blipFill>
        <p:spPr>
          <a:xfrm>
            <a:off x="3674275" y="543450"/>
            <a:ext cx="4532076" cy="2502200"/>
          </a:xfrm>
          <a:prstGeom prst="rect">
            <a:avLst/>
          </a:prstGeom>
          <a:noFill/>
          <a:ln>
            <a:noFill/>
          </a:ln>
        </p:spPr>
      </p:pic>
      <p:sp>
        <p:nvSpPr>
          <p:cNvPr id="183" name="Google Shape;183;p28"/>
          <p:cNvSpPr txBox="1"/>
          <p:nvPr/>
        </p:nvSpPr>
        <p:spPr>
          <a:xfrm>
            <a:off x="729450" y="1777650"/>
            <a:ext cx="3000000" cy="61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zh-TW" sz="1315">
                <a:solidFill>
                  <a:schemeClr val="accent1"/>
                </a:solidFill>
                <a:latin typeface="Lato"/>
                <a:ea typeface="Lato"/>
                <a:cs typeface="Lato"/>
                <a:sym typeface="Lato"/>
              </a:rPr>
              <a:t>The proposed system searches phonemes over encrypted audio files.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63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Setup phase</a:t>
            </a:r>
            <a:endParaRPr/>
          </a:p>
        </p:txBody>
      </p:sp>
      <p:pic>
        <p:nvPicPr>
          <p:cNvPr id="189" name="Google Shape;189;p29"/>
          <p:cNvPicPr preferRelativeResize="0"/>
          <p:nvPr/>
        </p:nvPicPr>
        <p:blipFill>
          <a:blip r:embed="rId3">
            <a:alphaModFix/>
          </a:blip>
          <a:stretch>
            <a:fillRect/>
          </a:stretch>
        </p:blipFill>
        <p:spPr>
          <a:xfrm>
            <a:off x="581925" y="1625250"/>
            <a:ext cx="7980156" cy="2984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63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Encryption phase</a:t>
            </a:r>
            <a:endParaRPr/>
          </a:p>
        </p:txBody>
      </p:sp>
      <p:pic>
        <p:nvPicPr>
          <p:cNvPr id="195" name="Google Shape;195;p30"/>
          <p:cNvPicPr preferRelativeResize="0"/>
          <p:nvPr/>
        </p:nvPicPr>
        <p:blipFill>
          <a:blip r:embed="rId3">
            <a:alphaModFix/>
          </a:blip>
          <a:stretch>
            <a:fillRect/>
          </a:stretch>
        </p:blipFill>
        <p:spPr>
          <a:xfrm>
            <a:off x="1297725" y="1320450"/>
            <a:ext cx="6548550" cy="3807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729450" y="63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Build Trapdoor Phase</a:t>
            </a:r>
            <a:endParaRPr/>
          </a:p>
        </p:txBody>
      </p:sp>
      <p:pic>
        <p:nvPicPr>
          <p:cNvPr id="201" name="Google Shape;201;p31"/>
          <p:cNvPicPr preferRelativeResize="0"/>
          <p:nvPr/>
        </p:nvPicPr>
        <p:blipFill>
          <a:blip r:embed="rId3">
            <a:alphaModFix/>
          </a:blip>
          <a:stretch>
            <a:fillRect/>
          </a:stretch>
        </p:blipFill>
        <p:spPr>
          <a:xfrm>
            <a:off x="668263" y="2242975"/>
            <a:ext cx="7807475" cy="163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latin typeface="Arial"/>
                <a:ea typeface="Arial"/>
                <a:cs typeface="Arial"/>
                <a:sym typeface="Arial"/>
              </a:rPr>
              <a:t>Content</a:t>
            </a:r>
            <a:endParaRPr>
              <a:latin typeface="Arial"/>
              <a:ea typeface="Arial"/>
              <a:cs typeface="Arial"/>
              <a:sym typeface="Arial"/>
            </a:endParaRPr>
          </a:p>
        </p:txBody>
      </p:sp>
      <p:sp>
        <p:nvSpPr>
          <p:cNvPr id="94" name="Google Shape;94;p14"/>
          <p:cNvSpPr txBox="1"/>
          <p:nvPr>
            <p:ph idx="1" type="body"/>
          </p:nvPr>
        </p:nvSpPr>
        <p:spPr>
          <a:xfrm>
            <a:off x="729325" y="2078875"/>
            <a:ext cx="2556900" cy="2261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zh-TW" sz="1800">
                <a:latin typeface="Arial"/>
                <a:ea typeface="Arial"/>
                <a:cs typeface="Arial"/>
                <a:sym typeface="Arial"/>
              </a:rPr>
              <a:t>Telehealth Scenarios</a:t>
            </a:r>
            <a:endParaRPr b="1" sz="1800">
              <a:latin typeface="Arial"/>
              <a:ea typeface="Arial"/>
              <a:cs typeface="Arial"/>
              <a:sym typeface="Arial"/>
            </a:endParaRPr>
          </a:p>
          <a:p>
            <a:pPr indent="0" lvl="0" marL="0" rtl="0" algn="l">
              <a:lnSpc>
                <a:spcPct val="100000"/>
              </a:lnSpc>
              <a:spcBef>
                <a:spcPts val="0"/>
              </a:spcBef>
              <a:spcAft>
                <a:spcPts val="0"/>
              </a:spcAft>
              <a:buNone/>
            </a:pPr>
            <a:r>
              <a:t/>
            </a:r>
            <a:endParaRPr>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zh-TW" sz="1400" u="sng">
                <a:solidFill>
                  <a:schemeClr val="hlink"/>
                </a:solidFill>
                <a:latin typeface="Arial"/>
                <a:ea typeface="Arial"/>
                <a:cs typeface="Arial"/>
                <a:sym typeface="Arial"/>
                <a:hlinkClick/>
              </a:rPr>
              <a:t>廖苡辰</a:t>
            </a:r>
            <a:endParaRPr sz="1400">
              <a:solidFill>
                <a:srgbClr val="000000"/>
              </a:solidFill>
              <a:latin typeface="Arial"/>
              <a:ea typeface="Arial"/>
              <a:cs typeface="Arial"/>
              <a:sym typeface="Arial"/>
            </a:endParaRPr>
          </a:p>
          <a:p>
            <a:pPr indent="-317500" lvl="0" marL="457200" rtl="0" algn="l">
              <a:lnSpc>
                <a:spcPct val="100000"/>
              </a:lnSpc>
              <a:spcBef>
                <a:spcPts val="0"/>
              </a:spcBef>
              <a:spcAft>
                <a:spcPts val="0"/>
              </a:spcAft>
              <a:buClr>
                <a:srgbClr val="000000"/>
              </a:buClr>
              <a:buSzPts val="1400"/>
              <a:buFont typeface="Arial"/>
              <a:buChar char="-"/>
            </a:pPr>
            <a:r>
              <a:rPr lang="zh-TW" sz="1400" u="sng">
                <a:solidFill>
                  <a:schemeClr val="accent5"/>
                </a:solidFill>
                <a:latin typeface="Arial"/>
                <a:ea typeface="Arial"/>
                <a:cs typeface="Arial"/>
                <a:sym typeface="Arial"/>
                <a:hlinkClick action="ppaction://hlinksldjump" r:id="rId3">
                  <a:extLst>
                    <a:ext uri="{A12FA001-AC4F-418D-AE19-62706E023703}">
                      <ahyp:hlinkClr val="tx"/>
                    </a:ext>
                  </a:extLst>
                </a:hlinkClick>
              </a:rPr>
              <a:t>秦宗佑</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latin typeface="Arial"/>
              <a:ea typeface="Arial"/>
              <a:cs typeface="Arial"/>
              <a:sym typeface="Arial"/>
            </a:endParaRPr>
          </a:p>
        </p:txBody>
      </p:sp>
      <p:sp>
        <p:nvSpPr>
          <p:cNvPr id="95" name="Google Shape;95;p14"/>
          <p:cNvSpPr txBox="1"/>
          <p:nvPr>
            <p:ph idx="2" type="body"/>
          </p:nvPr>
        </p:nvSpPr>
        <p:spPr>
          <a:xfrm>
            <a:off x="3286225" y="2078875"/>
            <a:ext cx="28071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1800">
                <a:latin typeface="Arial"/>
                <a:ea typeface="Arial"/>
                <a:cs typeface="Arial"/>
                <a:sym typeface="Arial"/>
              </a:rPr>
              <a:t>Cryptographic splitting</a:t>
            </a:r>
            <a:endParaRPr b="1" sz="1800">
              <a:latin typeface="Arial"/>
              <a:ea typeface="Arial"/>
              <a:cs typeface="Arial"/>
              <a:sym typeface="Arial"/>
            </a:endParaRPr>
          </a:p>
          <a:p>
            <a:pPr indent="-317500" lvl="0" marL="457200" rtl="0" algn="l">
              <a:lnSpc>
                <a:spcPct val="100000"/>
              </a:lnSpc>
              <a:spcBef>
                <a:spcPts val="1200"/>
              </a:spcBef>
              <a:spcAft>
                <a:spcPts val="0"/>
              </a:spcAft>
              <a:buSzPts val="1400"/>
              <a:buFont typeface="Arial"/>
              <a:buChar char="-"/>
            </a:pPr>
            <a:r>
              <a:rPr lang="zh-TW" sz="1400" u="sng">
                <a:solidFill>
                  <a:schemeClr val="hlink"/>
                </a:solidFill>
                <a:latin typeface="Arial"/>
                <a:ea typeface="Arial"/>
                <a:cs typeface="Arial"/>
                <a:sym typeface="Arial"/>
                <a:hlinkClick action="ppaction://hlinksldjump" r:id="rId4"/>
              </a:rPr>
              <a:t>羅寶瑩</a:t>
            </a:r>
            <a:endParaRPr/>
          </a:p>
          <a:p>
            <a:pPr indent="-317500" lvl="0" marL="457200" rtl="0" algn="l">
              <a:lnSpc>
                <a:spcPct val="100000"/>
              </a:lnSpc>
              <a:spcBef>
                <a:spcPts val="0"/>
              </a:spcBef>
              <a:spcAft>
                <a:spcPts val="0"/>
              </a:spcAft>
              <a:buSzPts val="1400"/>
              <a:buFont typeface="Arial"/>
              <a:buChar char="-"/>
            </a:pPr>
            <a:r>
              <a:rPr lang="zh-TW" sz="1400" u="sng">
                <a:solidFill>
                  <a:schemeClr val="hlink"/>
                </a:solidFill>
                <a:latin typeface="Arial"/>
                <a:ea typeface="Arial"/>
                <a:cs typeface="Arial"/>
                <a:sym typeface="Arial"/>
                <a:hlinkClick action="ppaction://hlinksldjump" r:id="rId5"/>
              </a:rPr>
              <a:t>王靖婷</a:t>
            </a:r>
            <a:endParaRPr/>
          </a:p>
          <a:p>
            <a:pPr indent="-317500" lvl="0" marL="457200" rtl="0" algn="l">
              <a:lnSpc>
                <a:spcPct val="100000"/>
              </a:lnSpc>
              <a:spcBef>
                <a:spcPts val="0"/>
              </a:spcBef>
              <a:spcAft>
                <a:spcPts val="0"/>
              </a:spcAft>
              <a:buSzPts val="1400"/>
              <a:buFont typeface="Arial"/>
              <a:buChar char="-"/>
            </a:pPr>
            <a:r>
              <a:rPr lang="zh-TW" sz="1400" u="sng">
                <a:solidFill>
                  <a:schemeClr val="hlink"/>
                </a:solidFill>
                <a:latin typeface="Arial"/>
                <a:ea typeface="Arial"/>
                <a:cs typeface="Arial"/>
                <a:sym typeface="Arial"/>
                <a:hlinkClick action="ppaction://hlinksldjump" r:id="rId6"/>
              </a:rPr>
              <a:t>張麒仙</a:t>
            </a:r>
            <a:r>
              <a:rPr lang="zh-TW">
                <a:latin typeface="Arial"/>
                <a:ea typeface="Arial"/>
                <a:cs typeface="Arial"/>
                <a:sym typeface="Arial"/>
              </a:rPr>
              <a:t> </a:t>
            </a:r>
            <a:endParaRPr>
              <a:latin typeface="Arial"/>
              <a:ea typeface="Arial"/>
              <a:cs typeface="Arial"/>
              <a:sym typeface="Arial"/>
            </a:endParaRPr>
          </a:p>
        </p:txBody>
      </p:sp>
      <p:sp>
        <p:nvSpPr>
          <p:cNvPr id="96" name="Google Shape;96;p14"/>
          <p:cNvSpPr txBox="1"/>
          <p:nvPr>
            <p:ph idx="2" type="body"/>
          </p:nvPr>
        </p:nvSpPr>
        <p:spPr>
          <a:xfrm>
            <a:off x="6093325" y="2078875"/>
            <a:ext cx="29868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1800">
                <a:latin typeface="Arial"/>
                <a:ea typeface="Arial"/>
                <a:cs typeface="Arial"/>
                <a:sym typeface="Arial"/>
              </a:rPr>
              <a:t>Homomorphic encryption</a:t>
            </a:r>
            <a:endParaRPr b="1" sz="1800">
              <a:latin typeface="Arial"/>
              <a:ea typeface="Arial"/>
              <a:cs typeface="Arial"/>
              <a:sym typeface="Arial"/>
            </a:endParaRPr>
          </a:p>
          <a:p>
            <a:pPr indent="-317500" lvl="0" marL="457200" rtl="0" algn="l">
              <a:spcBef>
                <a:spcPts val="1200"/>
              </a:spcBef>
              <a:spcAft>
                <a:spcPts val="0"/>
              </a:spcAft>
              <a:buSzPts val="1400"/>
              <a:buFont typeface="Arial"/>
              <a:buChar char="-"/>
            </a:pPr>
            <a:r>
              <a:rPr lang="zh-TW" sz="1400" u="sng">
                <a:solidFill>
                  <a:schemeClr val="hlink"/>
                </a:solidFill>
                <a:latin typeface="Arial"/>
                <a:ea typeface="Arial"/>
                <a:cs typeface="Arial"/>
                <a:sym typeface="Arial"/>
                <a:hlinkClick action="ppaction://hlinksldjump" r:id="rId7"/>
              </a:rPr>
              <a:t>蔡佳誠</a:t>
            </a:r>
            <a:endParaRPr/>
          </a:p>
          <a:p>
            <a:pPr indent="-317500" lvl="0" marL="457200" rtl="0" algn="l">
              <a:spcBef>
                <a:spcPts val="0"/>
              </a:spcBef>
              <a:spcAft>
                <a:spcPts val="0"/>
              </a:spcAft>
              <a:buSzPts val="1400"/>
              <a:buFont typeface="Arial"/>
              <a:buChar char="-"/>
            </a:pPr>
            <a:r>
              <a:rPr lang="zh-TW" sz="1400" u="sng">
                <a:solidFill>
                  <a:schemeClr val="hlink"/>
                </a:solidFill>
                <a:latin typeface="Arial"/>
                <a:ea typeface="Arial"/>
                <a:cs typeface="Arial"/>
                <a:sym typeface="Arial"/>
                <a:hlinkClick action="ppaction://hlinksldjump" r:id="rId8"/>
              </a:rPr>
              <a:t>霍芷媛</a:t>
            </a:r>
            <a:endParaRPr/>
          </a:p>
          <a:p>
            <a:pPr indent="-317500" lvl="0" marL="457200" rtl="0" algn="l">
              <a:spcBef>
                <a:spcPts val="0"/>
              </a:spcBef>
              <a:spcAft>
                <a:spcPts val="0"/>
              </a:spcAft>
              <a:buSzPts val="1400"/>
              <a:buFont typeface="Arial"/>
              <a:buChar char="-"/>
            </a:pPr>
            <a:r>
              <a:rPr lang="zh-TW" sz="1400" u="sng">
                <a:solidFill>
                  <a:schemeClr val="hlink"/>
                </a:solidFill>
                <a:latin typeface="Arial"/>
                <a:ea typeface="Arial"/>
                <a:cs typeface="Arial"/>
                <a:sym typeface="Arial"/>
                <a:hlinkClick action="ppaction://hlinksldjump" r:id="rId9"/>
              </a:rPr>
              <a:t>張麒仙</a:t>
            </a:r>
            <a:r>
              <a:rPr lang="zh-TW">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729450" y="63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Searching Phase</a:t>
            </a:r>
            <a:endParaRPr/>
          </a:p>
        </p:txBody>
      </p:sp>
      <p:pic>
        <p:nvPicPr>
          <p:cNvPr id="207" name="Google Shape;207;p32"/>
          <p:cNvPicPr preferRelativeResize="0"/>
          <p:nvPr/>
        </p:nvPicPr>
        <p:blipFill>
          <a:blip r:embed="rId3">
            <a:alphaModFix/>
          </a:blip>
          <a:stretch>
            <a:fillRect/>
          </a:stretch>
        </p:blipFill>
        <p:spPr>
          <a:xfrm>
            <a:off x="1594200" y="1231625"/>
            <a:ext cx="5959186" cy="3835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729450" y="63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Decryption Phase</a:t>
            </a:r>
            <a:endParaRPr/>
          </a:p>
        </p:txBody>
      </p:sp>
      <p:pic>
        <p:nvPicPr>
          <p:cNvPr id="213" name="Google Shape;213;p33"/>
          <p:cNvPicPr preferRelativeResize="0"/>
          <p:nvPr/>
        </p:nvPicPr>
        <p:blipFill>
          <a:blip r:embed="rId3">
            <a:alphaModFix/>
          </a:blip>
          <a:stretch>
            <a:fillRect/>
          </a:stretch>
        </p:blipFill>
        <p:spPr>
          <a:xfrm>
            <a:off x="549100" y="2243000"/>
            <a:ext cx="8049401" cy="1420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729450" y="1242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Goal achieving</a:t>
            </a:r>
            <a:endParaRPr/>
          </a:p>
        </p:txBody>
      </p:sp>
      <p:pic>
        <p:nvPicPr>
          <p:cNvPr id="219" name="Google Shape;219;p34"/>
          <p:cNvPicPr preferRelativeResize="0"/>
          <p:nvPr/>
        </p:nvPicPr>
        <p:blipFill>
          <a:blip r:embed="rId3">
            <a:alphaModFix/>
          </a:blip>
          <a:stretch>
            <a:fillRect/>
          </a:stretch>
        </p:blipFill>
        <p:spPr>
          <a:xfrm>
            <a:off x="1567050" y="1853850"/>
            <a:ext cx="6013500" cy="31638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727650" y="661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Conclusions and Future Work</a:t>
            </a:r>
            <a:endParaRPr/>
          </a:p>
        </p:txBody>
      </p:sp>
      <p:sp>
        <p:nvSpPr>
          <p:cNvPr id="225" name="Google Shape;225;p35"/>
          <p:cNvSpPr txBox="1"/>
          <p:nvPr>
            <p:ph idx="1" type="body"/>
          </p:nvPr>
        </p:nvSpPr>
        <p:spPr>
          <a:xfrm>
            <a:off x="590425" y="1333925"/>
            <a:ext cx="8293800" cy="3809700"/>
          </a:xfrm>
          <a:prstGeom prst="rect">
            <a:avLst/>
          </a:prstGeom>
        </p:spPr>
        <p:txBody>
          <a:bodyPr anchorCtr="0" anchor="t" bIns="91425" lIns="91425" spcFirstLastPara="1" rIns="91425" wrap="square" tIns="91425">
            <a:noAutofit/>
          </a:bodyPr>
          <a:lstStyle/>
          <a:p>
            <a:pPr indent="-312261" lvl="0" marL="457200" rtl="0" algn="l">
              <a:lnSpc>
                <a:spcPct val="130000"/>
              </a:lnSpc>
              <a:spcBef>
                <a:spcPts val="0"/>
              </a:spcBef>
              <a:spcAft>
                <a:spcPts val="0"/>
              </a:spcAft>
              <a:buSzPts val="1318"/>
              <a:buChar char="●"/>
            </a:pPr>
            <a:r>
              <a:rPr lang="zh-TW" sz="1317"/>
              <a:t>This paper presents a novel method of preserving the privacy of healthcare audio data stored in the cloud using fully </a:t>
            </a:r>
            <a:r>
              <a:rPr b="1" lang="zh-TW" sz="1317"/>
              <a:t>HE</a:t>
            </a:r>
            <a:r>
              <a:rPr lang="zh-TW" sz="1317"/>
              <a:t>.</a:t>
            </a:r>
            <a:endParaRPr sz="1317"/>
          </a:p>
          <a:p>
            <a:pPr indent="-312261" lvl="0" marL="457200" rtl="0" algn="l">
              <a:lnSpc>
                <a:spcPct val="130000"/>
              </a:lnSpc>
              <a:spcBef>
                <a:spcPts val="0"/>
              </a:spcBef>
              <a:spcAft>
                <a:spcPts val="0"/>
              </a:spcAft>
              <a:buSzPts val="1318"/>
              <a:buChar char="●"/>
            </a:pPr>
            <a:r>
              <a:rPr lang="zh-TW" sz="1317"/>
              <a:t>This research focuses on </a:t>
            </a:r>
            <a:r>
              <a:rPr b="1" lang="zh-TW" sz="1317"/>
              <a:t>phonemes/audio searching over the cloud w/o decrypting the audio files</a:t>
            </a:r>
            <a:r>
              <a:rPr lang="zh-TW" sz="1317"/>
              <a:t>.</a:t>
            </a:r>
            <a:endParaRPr sz="1317"/>
          </a:p>
          <a:p>
            <a:pPr indent="-312261" lvl="0" marL="457200" rtl="0" algn="l">
              <a:lnSpc>
                <a:spcPct val="130000"/>
              </a:lnSpc>
              <a:spcBef>
                <a:spcPts val="0"/>
              </a:spcBef>
              <a:spcAft>
                <a:spcPts val="0"/>
              </a:spcAft>
              <a:buSzPts val="1318"/>
              <a:buChar char="●"/>
            </a:pPr>
            <a:r>
              <a:rPr lang="zh-TW" sz="1317"/>
              <a:t>For this purpose, the proposed scheme utilizes a homomorphic encryption library (</a:t>
            </a:r>
            <a:r>
              <a:rPr b="1" lang="zh-TW" sz="1317"/>
              <a:t>HElib</a:t>
            </a:r>
            <a:r>
              <a:rPr lang="zh-TW" sz="1317"/>
              <a:t>).</a:t>
            </a:r>
            <a:endParaRPr sz="1317"/>
          </a:p>
          <a:p>
            <a:pPr indent="-312261" lvl="1" marL="809999" rtl="0" algn="l">
              <a:lnSpc>
                <a:spcPct val="130000"/>
              </a:lnSpc>
              <a:spcBef>
                <a:spcPts val="0"/>
              </a:spcBef>
              <a:spcAft>
                <a:spcPts val="0"/>
              </a:spcAft>
              <a:buSzPts val="1318"/>
              <a:buChar char="○"/>
            </a:pPr>
            <a:r>
              <a:rPr lang="zh-TW" sz="1317"/>
              <a:t>The library is </a:t>
            </a:r>
            <a:r>
              <a:rPr b="1" lang="zh-TW" sz="1317"/>
              <a:t>probabilistic encryption with a BGV scheme</a:t>
            </a:r>
            <a:r>
              <a:rPr lang="zh-TW" sz="1317"/>
              <a:t>, achieving data privacy in the cloud while querying the phonemes and probabilistically searching the desired file.</a:t>
            </a:r>
            <a:endParaRPr sz="1317"/>
          </a:p>
          <a:p>
            <a:pPr indent="-312261" lvl="0" marL="457200" rtl="0" algn="l">
              <a:lnSpc>
                <a:spcPct val="130000"/>
              </a:lnSpc>
              <a:spcBef>
                <a:spcPts val="0"/>
              </a:spcBef>
              <a:spcAft>
                <a:spcPts val="0"/>
              </a:spcAft>
              <a:buSzPts val="1318"/>
              <a:buChar char="●"/>
            </a:pPr>
            <a:r>
              <a:rPr lang="zh-TW" sz="1317"/>
              <a:t>Finally, the implementation of the client–server architecture was performed using multiple audio files while integrating the scheme with the </a:t>
            </a:r>
            <a:r>
              <a:rPr b="1" lang="zh-TW" sz="1317"/>
              <a:t>public cloud platform "Contabo"</a:t>
            </a:r>
            <a:r>
              <a:rPr lang="zh-TW" sz="1317"/>
              <a:t>.</a:t>
            </a:r>
            <a:endParaRPr sz="1317"/>
          </a:p>
          <a:p>
            <a:pPr indent="-312261" lvl="0" marL="457200" rtl="0" algn="l">
              <a:lnSpc>
                <a:spcPct val="130000"/>
              </a:lnSpc>
              <a:spcBef>
                <a:spcPts val="0"/>
              </a:spcBef>
              <a:spcAft>
                <a:spcPts val="0"/>
              </a:spcAft>
              <a:buSzPts val="1318"/>
              <a:buChar char="●"/>
            </a:pPr>
            <a:r>
              <a:rPr lang="zh-TW" sz="1317"/>
              <a:t>The analysis shows that the computation time increases with increased security levels.</a:t>
            </a:r>
            <a:endParaRPr sz="1317"/>
          </a:p>
          <a:p>
            <a:pPr indent="-312261" lvl="0" marL="457200" rtl="0" algn="l">
              <a:lnSpc>
                <a:spcPct val="130000"/>
              </a:lnSpc>
              <a:spcBef>
                <a:spcPts val="0"/>
              </a:spcBef>
              <a:spcAft>
                <a:spcPts val="0"/>
              </a:spcAft>
              <a:buSzPts val="1318"/>
              <a:buChar char="●"/>
            </a:pPr>
            <a:r>
              <a:rPr lang="zh-TW" sz="1317"/>
              <a:t>This research work can be extended through </a:t>
            </a:r>
            <a:r>
              <a:rPr b="1" lang="zh-TW" sz="1317"/>
              <a:t>multi-threading</a:t>
            </a:r>
            <a:r>
              <a:rPr lang="zh-TW" sz="1317"/>
              <a:t> to increase the performance speed, using more audio files with high-security levels, and implemented using other open-source libraries, e.g., HEAAN, SEAL, and PALISADE.</a:t>
            </a:r>
            <a:endParaRPr sz="1317"/>
          </a:p>
          <a:p>
            <a:pPr indent="-312261" lvl="0" marL="457200" rtl="0" algn="l">
              <a:lnSpc>
                <a:spcPct val="130000"/>
              </a:lnSpc>
              <a:spcBef>
                <a:spcPts val="0"/>
              </a:spcBef>
              <a:spcAft>
                <a:spcPts val="0"/>
              </a:spcAft>
              <a:buSzPts val="1318"/>
              <a:buChar char="●"/>
            </a:pPr>
            <a:r>
              <a:rPr lang="zh-TW" sz="1317"/>
              <a:t>The performance can also be increased by using a cloud server with high specifications, automatically scaling up the resources as per the requirements.</a:t>
            </a:r>
            <a:endParaRPr sz="1317"/>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Ref</a:t>
            </a:r>
            <a:endParaRPr/>
          </a:p>
        </p:txBody>
      </p:sp>
      <p:sp>
        <p:nvSpPr>
          <p:cNvPr id="231" name="Google Shape;231;p36"/>
          <p:cNvSpPr txBox="1"/>
          <p:nvPr>
            <p:ph idx="1" type="body"/>
          </p:nvPr>
        </p:nvSpPr>
        <p:spPr>
          <a:xfrm>
            <a:off x="565150" y="1853850"/>
            <a:ext cx="8293800" cy="1181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Sensors 2022, 22, 4432. </a:t>
            </a:r>
            <a:r>
              <a:rPr lang="zh-TW" u="sng">
                <a:solidFill>
                  <a:schemeClr val="hlink"/>
                </a:solidFill>
                <a:hlinkClick r:id="rId3"/>
              </a:rPr>
              <a:t>https://doi.org/10.3390/s22124432</a:t>
            </a:r>
            <a:endParaRPr/>
          </a:p>
          <a:p>
            <a:pPr indent="-311150" lvl="0" marL="457200" rtl="0" algn="l">
              <a:spcBef>
                <a:spcPts val="0"/>
              </a:spcBef>
              <a:spcAft>
                <a:spcPts val="0"/>
              </a:spcAft>
              <a:buSzPts val="1300"/>
              <a:buChar char="●"/>
            </a:pPr>
            <a:r>
              <a:rPr lang="zh-TW"/>
              <a:t>HEALTH INDUSTRY CYBERSECURITY - SECURING TELEHEALTH AND TELEMEDICINE. The Health Sector Coordinating Council (HSCC).</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a:t>Cryptographic splitting</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zh-TW" sz="1600"/>
              <a:t>羅寶瑩</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Insider Threats and Cryptographic Techniques in Secure Information Management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Introduction</a:t>
            </a:r>
            <a:endParaRPr/>
          </a:p>
        </p:txBody>
      </p:sp>
      <p:sp>
        <p:nvSpPr>
          <p:cNvPr id="247" name="Google Shape;247;p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These solutions are based on coding information into a binary form </a:t>
            </a:r>
            <a:endParaRPr/>
          </a:p>
          <a:p>
            <a:pPr indent="-311150" lvl="0" marL="457200" rtl="0" algn="l">
              <a:spcBef>
                <a:spcPts val="0"/>
              </a:spcBef>
              <a:spcAft>
                <a:spcPts val="0"/>
              </a:spcAft>
              <a:buSzPts val="1300"/>
              <a:buChar char="-"/>
            </a:pPr>
            <a:r>
              <a:rPr lang="zh-TW"/>
              <a:t>and then splitting this coded information among a selected group of individuals—</a:t>
            </a:r>
            <a:r>
              <a:rPr b="1" lang="zh-TW"/>
              <a:t>secret trustees</a:t>
            </a:r>
            <a:endParaRPr b="1"/>
          </a:p>
          <a:p>
            <a:pPr indent="-298450" lvl="1" marL="914400" rtl="0" algn="l">
              <a:spcBef>
                <a:spcPts val="0"/>
              </a:spcBef>
              <a:spcAft>
                <a:spcPts val="0"/>
              </a:spcAft>
              <a:buSzPts val="1100"/>
              <a:buChar char="-"/>
            </a:pPr>
            <a:r>
              <a:rPr lang="zh-TW"/>
              <a:t>each of whom receives a share of the split secret. </a:t>
            </a:r>
            <a:endParaRPr/>
          </a:p>
          <a:p>
            <a:pPr indent="-311150" lvl="0" marL="457200" rtl="0" algn="l">
              <a:spcBef>
                <a:spcPts val="0"/>
              </a:spcBef>
              <a:spcAft>
                <a:spcPts val="0"/>
              </a:spcAft>
              <a:buSzPts val="1300"/>
              <a:buChar char="-"/>
            </a:pPr>
            <a:r>
              <a:rPr lang="zh-TW"/>
              <a:t>In order to reproduce the information, </a:t>
            </a:r>
            <a:r>
              <a:rPr b="1" lang="zh-TW"/>
              <a:t>all shares</a:t>
            </a:r>
            <a:r>
              <a:rPr lang="zh-TW"/>
              <a:t> of the split secret must be combined and the information decoded.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Splitting and sharing algorithms </a:t>
            </a:r>
            <a:endParaRPr/>
          </a:p>
        </p:txBody>
      </p:sp>
      <p:sp>
        <p:nvSpPr>
          <p:cNvPr id="253" name="Google Shape;253;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Both data splitting and sharing algorithms divide data between a group of </a:t>
            </a:r>
            <a:r>
              <a:rPr b="1" lang="zh-TW"/>
              <a:t>secret trustees</a:t>
            </a:r>
            <a:endParaRPr b="1"/>
          </a:p>
          <a:p>
            <a:pPr indent="-298450" lvl="1" marL="914400" rtl="0" algn="l">
              <a:spcBef>
                <a:spcPts val="0"/>
              </a:spcBef>
              <a:spcAft>
                <a:spcPts val="0"/>
              </a:spcAft>
              <a:buSzPts val="1100"/>
              <a:buChar char="-"/>
            </a:pPr>
            <a:r>
              <a:rPr lang="zh-TW"/>
              <a:t>selected at the time the algorithm is defined</a:t>
            </a:r>
            <a:endParaRPr/>
          </a:p>
          <a:p>
            <a:pPr indent="-298450" lvl="1" marL="914400" rtl="0" algn="l">
              <a:spcBef>
                <a:spcPts val="0"/>
              </a:spcBef>
              <a:spcAft>
                <a:spcPts val="0"/>
              </a:spcAft>
              <a:buSzPts val="1100"/>
              <a:buChar char="-"/>
            </a:pPr>
            <a:r>
              <a:rPr lang="zh-TW"/>
              <a:t>is a person or a participant of the data division process</a:t>
            </a:r>
            <a:endParaRPr/>
          </a:p>
          <a:p>
            <a:pPr indent="-311150" lvl="0" marL="457200" rtl="0" algn="l">
              <a:spcBef>
                <a:spcPts val="0"/>
              </a:spcBef>
              <a:spcAft>
                <a:spcPts val="0"/>
              </a:spcAft>
              <a:buSzPts val="1300"/>
              <a:buChar char="-"/>
            </a:pPr>
            <a:r>
              <a:rPr lang="zh-TW"/>
              <a:t>a secret participant holds one of </a:t>
            </a:r>
            <a:r>
              <a:rPr b="1" lang="zh-TW" u="sng"/>
              <a:t>n</a:t>
            </a:r>
            <a:r>
              <a:rPr lang="zh-TW"/>
              <a:t> shares of the divided information (secret) into which information </a:t>
            </a:r>
            <a:r>
              <a:rPr b="1" lang="zh-TW" u="sng"/>
              <a:t>I</a:t>
            </a:r>
            <a:r>
              <a:rPr lang="zh-TW"/>
              <a:t> has been divided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Splitting and sharing algorithms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9" name="Google Shape;259;p41"/>
          <p:cNvSpPr txBox="1"/>
          <p:nvPr>
            <p:ph idx="1" type="body"/>
          </p:nvPr>
        </p:nvSpPr>
        <p:spPr>
          <a:xfrm>
            <a:off x="729450" y="17740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zh-TW"/>
              <a:t>Data splitting</a:t>
            </a:r>
            <a:r>
              <a:rPr lang="zh-TW"/>
              <a:t> algorithms require combining all </a:t>
            </a:r>
            <a:r>
              <a:rPr b="1" lang="zh-TW" u="sng"/>
              <a:t>n</a:t>
            </a:r>
            <a:r>
              <a:rPr lang="zh-TW"/>
              <a:t> shares of the split secret to reproduce the split information.</a:t>
            </a:r>
            <a:endParaRPr/>
          </a:p>
          <a:p>
            <a:pPr indent="-311150" lvl="0" marL="457200" rtl="0" algn="l">
              <a:spcBef>
                <a:spcPts val="0"/>
              </a:spcBef>
              <a:spcAft>
                <a:spcPts val="0"/>
              </a:spcAft>
              <a:buSzPts val="1300"/>
              <a:buChar char="-"/>
            </a:pPr>
            <a:r>
              <a:rPr b="1" lang="zh-TW"/>
              <a:t>Data sharing</a:t>
            </a:r>
            <a:r>
              <a:rPr lang="zh-TW"/>
              <a:t> algorithms require combining a certain number of shares </a:t>
            </a:r>
            <a:r>
              <a:rPr b="1" lang="zh-TW" u="sng"/>
              <a:t>m</a:t>
            </a:r>
            <a:r>
              <a:rPr lang="zh-TW"/>
              <a:t>&lt;n, set at the time of defining the algorithm, to reproduce information </a:t>
            </a:r>
            <a:r>
              <a:rPr b="1" lang="zh-TW" u="sng"/>
              <a:t>I</a:t>
            </a:r>
            <a:endParaRPr/>
          </a:p>
        </p:txBody>
      </p:sp>
      <p:pic>
        <p:nvPicPr>
          <p:cNvPr id="260" name="Google Shape;260;p41"/>
          <p:cNvPicPr preferRelativeResize="0"/>
          <p:nvPr/>
        </p:nvPicPr>
        <p:blipFill>
          <a:blip r:embed="rId3">
            <a:alphaModFix/>
          </a:blip>
          <a:stretch>
            <a:fillRect/>
          </a:stretch>
        </p:blipFill>
        <p:spPr>
          <a:xfrm>
            <a:off x="5048850" y="2741900"/>
            <a:ext cx="3943846" cy="2369124"/>
          </a:xfrm>
          <a:prstGeom prst="rect">
            <a:avLst/>
          </a:prstGeom>
          <a:noFill/>
          <a:ln>
            <a:noFill/>
          </a:ln>
        </p:spPr>
      </p:pic>
      <p:pic>
        <p:nvPicPr>
          <p:cNvPr id="261" name="Google Shape;261;p41"/>
          <p:cNvPicPr preferRelativeResize="0"/>
          <p:nvPr/>
        </p:nvPicPr>
        <p:blipFill>
          <a:blip r:embed="rId4">
            <a:alphaModFix/>
          </a:blip>
          <a:stretch>
            <a:fillRect/>
          </a:stretch>
        </p:blipFill>
        <p:spPr>
          <a:xfrm>
            <a:off x="136967" y="2774374"/>
            <a:ext cx="4535882" cy="23691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a:t>Telehealth Scenarios</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zh-TW" sz="1600"/>
              <a:t>廖苡辰</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Cryptographic algorithms</a:t>
            </a:r>
            <a:endParaRPr/>
          </a:p>
        </p:txBody>
      </p:sp>
      <p:sp>
        <p:nvSpPr>
          <p:cNvPr id="267" name="Google Shape;267;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b="1" lang="zh-TW" u="sng"/>
              <a:t>Shamir’s algorithm;</a:t>
            </a:r>
            <a:endParaRPr b="1" u="sng"/>
          </a:p>
          <a:p>
            <a:pPr indent="-311150" lvl="0" marL="457200" rtl="0" algn="l">
              <a:spcBef>
                <a:spcPts val="0"/>
              </a:spcBef>
              <a:spcAft>
                <a:spcPts val="0"/>
              </a:spcAft>
              <a:buSzPts val="1300"/>
              <a:buAutoNum type="arabicPeriod"/>
            </a:pPr>
            <a:r>
              <a:rPr b="1" lang="zh-TW" u="sng"/>
              <a:t>Tang’s algorithm;</a:t>
            </a:r>
            <a:endParaRPr b="1" u="sng"/>
          </a:p>
          <a:p>
            <a:pPr indent="-311150" lvl="0" marL="457200" rtl="0" algn="l">
              <a:spcBef>
                <a:spcPts val="0"/>
              </a:spcBef>
              <a:spcAft>
                <a:spcPts val="0"/>
              </a:spcAft>
              <a:buSzPts val="1300"/>
              <a:buAutoNum type="arabicPeriod"/>
            </a:pPr>
            <a:r>
              <a:rPr lang="zh-TW"/>
              <a:t>Lagrange’s interpolation polynomial algorithm;</a:t>
            </a:r>
            <a:endParaRPr/>
          </a:p>
          <a:p>
            <a:pPr indent="-311150" lvl="0" marL="457200" rtl="0" algn="l">
              <a:spcBef>
                <a:spcPts val="0"/>
              </a:spcBef>
              <a:spcAft>
                <a:spcPts val="0"/>
              </a:spcAft>
              <a:buSzPts val="1300"/>
              <a:buAutoNum type="arabicPeriod"/>
            </a:pPr>
            <a:r>
              <a:rPr lang="zh-TW"/>
              <a:t>Blakley’s vector algorithm;</a:t>
            </a:r>
            <a:endParaRPr/>
          </a:p>
          <a:p>
            <a:pPr indent="-311150" lvl="0" marL="457200" rtl="0" algn="l">
              <a:spcBef>
                <a:spcPts val="0"/>
              </a:spcBef>
              <a:spcAft>
                <a:spcPts val="0"/>
              </a:spcAft>
              <a:buSzPts val="1300"/>
              <a:buAutoNum type="arabicPeriod"/>
            </a:pPr>
            <a:r>
              <a:rPr lang="zh-TW"/>
              <a:t>Karnin–Greene–Hellman algorithm;</a:t>
            </a:r>
            <a:endParaRPr/>
          </a:p>
          <a:p>
            <a:pPr indent="-311150" lvl="0" marL="457200" rtl="0" algn="l">
              <a:spcBef>
                <a:spcPts val="0"/>
              </a:spcBef>
              <a:spcAft>
                <a:spcPts val="0"/>
              </a:spcAft>
              <a:buSzPts val="1300"/>
              <a:buAutoNum type="arabicPeriod"/>
            </a:pPr>
            <a:r>
              <a:rPr lang="zh-TW"/>
              <a:t>Asmuth–Bloom algorithm.</a:t>
            </a:r>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Shamir’s algorithm</a:t>
            </a:r>
            <a:endParaRPr/>
          </a:p>
        </p:txBody>
      </p:sp>
      <p:sp>
        <p:nvSpPr>
          <p:cNvPr id="273" name="Google Shape;273;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using </a:t>
            </a:r>
            <a:r>
              <a:rPr lang="zh-TW"/>
              <a:t>operation of a threshold scheme based on Lagrange’s interpolating polynomial</a:t>
            </a:r>
            <a:endParaRPr/>
          </a:p>
          <a:p>
            <a:pPr indent="-311150" lvl="0" marL="457200" rtl="0" algn="l">
              <a:spcBef>
                <a:spcPts val="0"/>
              </a:spcBef>
              <a:spcAft>
                <a:spcPts val="0"/>
              </a:spcAft>
              <a:buSzPts val="1300"/>
              <a:buChar char="-"/>
            </a:pPr>
            <a:r>
              <a:rPr lang="zh-TW"/>
              <a:t>allows to generate particular number of secret parts with equal accessing grants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Shamir’s algorithm - straight line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9" name="Google Shape;279;p44"/>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given one point of a line f, f(0) can be anything</a:t>
            </a:r>
            <a:endParaRPr/>
          </a:p>
        </p:txBody>
      </p:sp>
      <p:pic>
        <p:nvPicPr>
          <p:cNvPr id="280" name="Google Shape;280;p44"/>
          <p:cNvPicPr preferRelativeResize="0"/>
          <p:nvPr/>
        </p:nvPicPr>
        <p:blipFill>
          <a:blip r:embed="rId3">
            <a:alphaModFix/>
          </a:blip>
          <a:stretch>
            <a:fillRect/>
          </a:stretch>
        </p:blipFill>
        <p:spPr>
          <a:xfrm>
            <a:off x="1306822" y="2665250"/>
            <a:ext cx="2619300" cy="2363675"/>
          </a:xfrm>
          <a:prstGeom prst="rect">
            <a:avLst/>
          </a:prstGeom>
          <a:noFill/>
          <a:ln>
            <a:noFill/>
          </a:ln>
        </p:spPr>
      </p:pic>
      <p:sp>
        <p:nvSpPr>
          <p:cNvPr id="281" name="Google Shape;281;p44"/>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given two points of a line f, f(0) can be only one value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82" name="Google Shape;282;p44"/>
          <p:cNvPicPr preferRelativeResize="0"/>
          <p:nvPr/>
        </p:nvPicPr>
        <p:blipFill>
          <a:blip r:embed="rId4">
            <a:alphaModFix/>
          </a:blip>
          <a:stretch>
            <a:fillRect/>
          </a:stretch>
        </p:blipFill>
        <p:spPr>
          <a:xfrm>
            <a:off x="5221106" y="2622740"/>
            <a:ext cx="2619300" cy="244869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Shamir’s algorithm - </a:t>
            </a:r>
            <a:r>
              <a:rPr lang="zh-TW"/>
              <a:t>straight line</a:t>
            </a:r>
            <a:endParaRPr/>
          </a:p>
        </p:txBody>
      </p:sp>
      <p:sp>
        <p:nvSpPr>
          <p:cNvPr id="288" name="Google Shape;288;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Alice wants to split a secret between Bob and Carl</a:t>
            </a:r>
            <a:endParaRPr/>
          </a:p>
          <a:p>
            <a:pPr indent="-298450" lvl="1" marL="914400" rtl="0" algn="l">
              <a:spcBef>
                <a:spcPts val="0"/>
              </a:spcBef>
              <a:spcAft>
                <a:spcPts val="0"/>
              </a:spcAft>
              <a:buSzPts val="1100"/>
              <a:buChar char="-"/>
            </a:pPr>
            <a:r>
              <a:rPr lang="zh-TW"/>
              <a:t>secret = 6</a:t>
            </a:r>
            <a:endParaRPr/>
          </a:p>
          <a:p>
            <a:pPr indent="-298450" lvl="1" marL="914400" rtl="0" algn="l">
              <a:spcBef>
                <a:spcPts val="0"/>
              </a:spcBef>
              <a:spcAft>
                <a:spcPts val="0"/>
              </a:spcAft>
              <a:buSzPts val="1100"/>
              <a:buChar char="-"/>
            </a:pPr>
            <a:r>
              <a:rPr lang="zh-TW"/>
              <a:t>secret line is f(x) = 6 - 0.5x</a:t>
            </a:r>
            <a:endParaRPr/>
          </a:p>
          <a:p>
            <a:pPr indent="-311150" lvl="0" marL="457200" rtl="0" algn="l">
              <a:spcBef>
                <a:spcPts val="0"/>
              </a:spcBef>
              <a:spcAft>
                <a:spcPts val="0"/>
              </a:spcAft>
              <a:buSzPts val="1300"/>
              <a:buChar char="-"/>
            </a:pPr>
            <a:r>
              <a:rPr lang="zh-TW"/>
              <a:t>Send two points, one for Bob [ f(4) = 4 ], one for Carl [ </a:t>
            </a:r>
            <a:r>
              <a:rPr lang="zh-TW"/>
              <a:t>f(8) = 2 </a:t>
            </a:r>
            <a:r>
              <a:rPr lang="zh-TW"/>
              <a:t>]</a:t>
            </a:r>
            <a:endParaRPr/>
          </a:p>
          <a:p>
            <a:pPr indent="-311150" lvl="0" marL="457200" rtl="0" algn="l">
              <a:spcBef>
                <a:spcPts val="0"/>
              </a:spcBef>
              <a:spcAft>
                <a:spcPts val="0"/>
              </a:spcAft>
              <a:buSzPts val="1300"/>
              <a:buChar char="-"/>
            </a:pPr>
            <a:r>
              <a:rPr lang="zh-TW"/>
              <a:t>Bob and Carl can compute the line and f(0) to find the secret = 6</a:t>
            </a:r>
            <a:endParaRPr/>
          </a:p>
          <a:p>
            <a:pPr indent="-311150" lvl="0" marL="457200" rtl="0" algn="l">
              <a:spcBef>
                <a:spcPts val="0"/>
              </a:spcBef>
              <a:spcAft>
                <a:spcPts val="0"/>
              </a:spcAft>
              <a:buClr>
                <a:srgbClr val="FF0000"/>
              </a:buClr>
              <a:buSzPts val="1300"/>
              <a:buChar char="-"/>
            </a:pPr>
            <a:r>
              <a:rPr lang="zh-TW">
                <a:solidFill>
                  <a:srgbClr val="FF0000"/>
                </a:solidFill>
              </a:rPr>
              <a:t>Therefore, use straight lines to share a secret over n participants</a:t>
            </a:r>
            <a:endParaRPr>
              <a:solidFill>
                <a:srgbClr val="FF0000"/>
              </a:solidFill>
            </a:endParaRPr>
          </a:p>
          <a:p>
            <a:pPr indent="-298450" lvl="1" marL="914400" rtl="0" algn="l">
              <a:spcBef>
                <a:spcPts val="0"/>
              </a:spcBef>
              <a:spcAft>
                <a:spcPts val="0"/>
              </a:spcAft>
              <a:buClr>
                <a:srgbClr val="FF0000"/>
              </a:buClr>
              <a:buSzPts val="1100"/>
              <a:buChar char="-"/>
            </a:pPr>
            <a:r>
              <a:rPr lang="zh-TW">
                <a:solidFill>
                  <a:srgbClr val="FF0000"/>
                </a:solidFill>
              </a:rPr>
              <a:t>requires more than 1 share to retrieve it.</a:t>
            </a:r>
            <a:endParaRPr>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Shamir’s algorithm - quadratic line</a:t>
            </a:r>
            <a:endParaRPr/>
          </a:p>
        </p:txBody>
      </p:sp>
      <p:sp>
        <p:nvSpPr>
          <p:cNvPr id="294" name="Google Shape;294;p46"/>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zh-TW" sz="1100"/>
              <a:t>How many Quadratic lines go through two points?</a:t>
            </a:r>
            <a:endParaRPr sz="1100"/>
          </a:p>
          <a:p>
            <a:pPr indent="-298450" lvl="0" marL="457200" rtl="0" algn="l">
              <a:spcBef>
                <a:spcPts val="0"/>
              </a:spcBef>
              <a:spcAft>
                <a:spcPts val="0"/>
              </a:spcAft>
              <a:buSzPts val="1100"/>
              <a:buChar char="-"/>
            </a:pPr>
            <a:r>
              <a:rPr lang="zh-TW" sz="1100"/>
              <a:t>How many f(0)?</a:t>
            </a:r>
            <a:endParaRPr sz="1100"/>
          </a:p>
        </p:txBody>
      </p:sp>
      <p:sp>
        <p:nvSpPr>
          <p:cNvPr id="295" name="Google Shape;295;p46"/>
          <p:cNvSpPr txBox="1"/>
          <p:nvPr>
            <p:ph idx="2" type="body"/>
          </p:nvPr>
        </p:nvSpPr>
        <p:spPr>
          <a:xfrm>
            <a:off x="4643604" y="1774075"/>
            <a:ext cx="3774300" cy="22611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zh-TW" sz="1100"/>
              <a:t>How many Quadratic lines go through three points?</a:t>
            </a:r>
            <a:endParaRPr sz="1100"/>
          </a:p>
          <a:p>
            <a:pPr indent="-298450" lvl="0" marL="457200" rtl="0" algn="l">
              <a:spcBef>
                <a:spcPts val="0"/>
              </a:spcBef>
              <a:spcAft>
                <a:spcPts val="0"/>
              </a:spcAft>
              <a:buSzPts val="1100"/>
              <a:buChar char="-"/>
            </a:pPr>
            <a:r>
              <a:rPr lang="zh-TW" sz="1100"/>
              <a:t>How many f(0)?</a:t>
            </a:r>
            <a:endParaRPr/>
          </a:p>
        </p:txBody>
      </p:sp>
      <p:pic>
        <p:nvPicPr>
          <p:cNvPr id="296" name="Google Shape;296;p46"/>
          <p:cNvPicPr preferRelativeResize="0"/>
          <p:nvPr/>
        </p:nvPicPr>
        <p:blipFill rotWithShape="1">
          <a:blip r:embed="rId3">
            <a:alphaModFix/>
          </a:blip>
          <a:srcRect b="0" l="0" r="0" t="1613"/>
          <a:stretch/>
        </p:blipFill>
        <p:spPr>
          <a:xfrm>
            <a:off x="1481998" y="2266950"/>
            <a:ext cx="2268949" cy="2127100"/>
          </a:xfrm>
          <a:prstGeom prst="rect">
            <a:avLst/>
          </a:prstGeom>
          <a:noFill/>
          <a:ln>
            <a:noFill/>
          </a:ln>
        </p:spPr>
      </p:pic>
      <p:pic>
        <p:nvPicPr>
          <p:cNvPr id="297" name="Google Shape;297;p46"/>
          <p:cNvPicPr preferRelativeResize="0"/>
          <p:nvPr/>
        </p:nvPicPr>
        <p:blipFill>
          <a:blip r:embed="rId4">
            <a:alphaModFix/>
          </a:blip>
          <a:stretch>
            <a:fillRect/>
          </a:stretch>
        </p:blipFill>
        <p:spPr>
          <a:xfrm>
            <a:off x="5396275" y="2266950"/>
            <a:ext cx="2268951" cy="2071755"/>
          </a:xfrm>
          <a:prstGeom prst="rect">
            <a:avLst/>
          </a:prstGeom>
          <a:noFill/>
          <a:ln>
            <a:noFill/>
          </a:ln>
        </p:spPr>
      </p:pic>
      <p:sp>
        <p:nvSpPr>
          <p:cNvPr id="298" name="Google Shape;298;p46"/>
          <p:cNvSpPr txBox="1"/>
          <p:nvPr/>
        </p:nvSpPr>
        <p:spPr>
          <a:xfrm>
            <a:off x="2346900" y="4498500"/>
            <a:ext cx="44535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TW" sz="1000">
                <a:latin typeface="Lato"/>
                <a:ea typeface="Lato"/>
                <a:cs typeface="Lato"/>
                <a:sym typeface="Lato"/>
              </a:rPr>
              <a:t>Used quadratic lines to share a secret over n participants:</a:t>
            </a:r>
            <a:endParaRPr sz="1000">
              <a:latin typeface="Lato"/>
              <a:ea typeface="Lato"/>
              <a:cs typeface="Lato"/>
              <a:sym typeface="Lato"/>
            </a:endParaRPr>
          </a:p>
          <a:p>
            <a:pPr indent="0" lvl="0" marL="0" rtl="0" algn="l">
              <a:spcBef>
                <a:spcPts val="0"/>
              </a:spcBef>
              <a:spcAft>
                <a:spcPts val="0"/>
              </a:spcAft>
              <a:buNone/>
            </a:pPr>
            <a:r>
              <a:rPr lang="zh-TW" sz="1000">
                <a:latin typeface="Lato"/>
                <a:ea typeface="Lato"/>
                <a:cs typeface="Lato"/>
                <a:sym typeface="Lato"/>
              </a:rPr>
              <a:t>requires more than 2 shares to retrieve it.</a:t>
            </a:r>
            <a:endParaRPr sz="1000">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Shamir’s algorithm - polynomial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04" name="Google Shape;304;p47"/>
          <p:cNvGraphicFramePr/>
          <p:nvPr/>
        </p:nvGraphicFramePr>
        <p:xfrm>
          <a:off x="952500" y="2000250"/>
          <a:ext cx="3000000" cy="3000000"/>
        </p:xfrm>
        <a:graphic>
          <a:graphicData uri="http://schemas.openxmlformats.org/drawingml/2006/table">
            <a:tbl>
              <a:tblPr>
                <a:noFill/>
                <a:tableStyleId>{65358A3A-01BA-4775-A4BE-2A7945D4BB96}</a:tableStyleId>
              </a:tblPr>
              <a:tblGrid>
                <a:gridCol w="1809750"/>
                <a:gridCol w="1809750"/>
                <a:gridCol w="1809750"/>
                <a:gridCol w="1809750"/>
              </a:tblGrid>
              <a:tr h="381000">
                <a:tc>
                  <a:txBody>
                    <a:bodyPr/>
                    <a:lstStyle/>
                    <a:p>
                      <a:pPr indent="0" lvl="0" marL="0" rtl="0" algn="l">
                        <a:spcBef>
                          <a:spcPts val="0"/>
                        </a:spcBef>
                        <a:spcAft>
                          <a:spcPts val="0"/>
                        </a:spcAft>
                        <a:buNone/>
                      </a:pPr>
                      <a:r>
                        <a:rPr lang="zh-TW" sz="1300"/>
                        <a:t>Polynomial of order</a:t>
                      </a:r>
                      <a:endParaRPr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zh-TW" sz="1300"/>
                        <a:t>Shares needed</a:t>
                      </a:r>
                      <a:endParaRPr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zh-TW" sz="1300"/>
                        <a:t>Form</a:t>
                      </a:r>
                      <a:endParaRPr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zh-TW" sz="1300"/>
                        <a:t>1</a:t>
                      </a:r>
                      <a:endParaRPr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zh-TW" sz="1300"/>
                        <a:t>&gt;1</a:t>
                      </a:r>
                      <a:endParaRPr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zh-TW" sz="1300"/>
                        <a:t>a</a:t>
                      </a:r>
                      <a:r>
                        <a:rPr baseline="-25000" lang="zh-TW" sz="1300"/>
                        <a:t>0</a:t>
                      </a:r>
                      <a:r>
                        <a:rPr lang="zh-TW" sz="1300"/>
                        <a:t> + a</a:t>
                      </a:r>
                      <a:r>
                        <a:rPr baseline="-25000" lang="zh-TW" sz="1300"/>
                        <a:t>1</a:t>
                      </a:r>
                      <a:r>
                        <a:rPr lang="zh-TW" sz="1300"/>
                        <a:t>x</a:t>
                      </a:r>
                      <a:endParaRPr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zh-TW" sz="1300"/>
                        <a:t>Line</a:t>
                      </a:r>
                      <a:endParaRPr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zh-TW" sz="1300"/>
                        <a:t>2</a:t>
                      </a:r>
                      <a:endParaRPr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zh-TW" sz="1300"/>
                        <a:t>&gt;2</a:t>
                      </a:r>
                      <a:endParaRPr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zh-TW" sz="1300"/>
                        <a:t>a</a:t>
                      </a:r>
                      <a:r>
                        <a:rPr baseline="-25000" lang="zh-TW" sz="1300"/>
                        <a:t>0</a:t>
                      </a:r>
                      <a:r>
                        <a:rPr lang="zh-TW" sz="1300"/>
                        <a:t> + a</a:t>
                      </a:r>
                      <a:r>
                        <a:rPr baseline="-25000" lang="zh-TW" sz="1300"/>
                        <a:t>1</a:t>
                      </a:r>
                      <a:r>
                        <a:rPr lang="zh-TW" sz="1300"/>
                        <a:t>x + a</a:t>
                      </a:r>
                      <a:r>
                        <a:rPr baseline="-25000" lang="zh-TW" sz="1300"/>
                        <a:t>2</a:t>
                      </a:r>
                      <a:r>
                        <a:rPr lang="zh-TW" sz="1300"/>
                        <a:t>x</a:t>
                      </a:r>
                      <a:r>
                        <a:rPr baseline="30000" lang="zh-TW" sz="1300"/>
                        <a:t>2</a:t>
                      </a:r>
                      <a:endParaRPr baseline="30000"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zh-TW" sz="1300"/>
                        <a:t>Quadratic</a:t>
                      </a:r>
                      <a:endParaRPr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graphicFrame>
        <p:nvGraphicFramePr>
          <p:cNvPr id="305" name="Google Shape;305;p47"/>
          <p:cNvGraphicFramePr/>
          <p:nvPr/>
        </p:nvGraphicFramePr>
        <p:xfrm>
          <a:off x="952500" y="3143250"/>
          <a:ext cx="3000000" cy="3000000"/>
        </p:xfrm>
        <a:graphic>
          <a:graphicData uri="http://schemas.openxmlformats.org/drawingml/2006/table">
            <a:tbl>
              <a:tblPr>
                <a:noFill/>
                <a:tableStyleId>{65358A3A-01BA-4775-A4BE-2A7945D4BB96}</a:tableStyleId>
              </a:tblPr>
              <a:tblGrid>
                <a:gridCol w="1809750"/>
                <a:gridCol w="1809750"/>
                <a:gridCol w="1809750"/>
                <a:gridCol w="1809750"/>
              </a:tblGrid>
              <a:tr h="381000">
                <a:tc>
                  <a:txBody>
                    <a:bodyPr/>
                    <a:lstStyle/>
                    <a:p>
                      <a:pPr indent="0" lvl="0" marL="0" rtl="0" algn="l">
                        <a:spcBef>
                          <a:spcPts val="0"/>
                        </a:spcBef>
                        <a:spcAft>
                          <a:spcPts val="0"/>
                        </a:spcAft>
                        <a:buNone/>
                      </a:pPr>
                      <a:r>
                        <a:rPr lang="zh-TW" sz="1300"/>
                        <a:t>3</a:t>
                      </a:r>
                      <a:endParaRPr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zh-TW" sz="1300"/>
                        <a:t>&gt;3</a:t>
                      </a:r>
                      <a:endParaRPr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l">
                        <a:spcBef>
                          <a:spcPts val="0"/>
                        </a:spcBef>
                        <a:spcAft>
                          <a:spcPts val="0"/>
                        </a:spcAft>
                        <a:buNone/>
                      </a:pPr>
                      <a:r>
                        <a:rPr lang="zh-TW" sz="1300"/>
                        <a:t>a</a:t>
                      </a:r>
                      <a:r>
                        <a:rPr baseline="-25000" lang="zh-TW" sz="1300"/>
                        <a:t>0</a:t>
                      </a:r>
                      <a:r>
                        <a:rPr lang="zh-TW" sz="1300"/>
                        <a:t> + a</a:t>
                      </a:r>
                      <a:r>
                        <a:rPr baseline="-25000" lang="zh-TW" sz="1300"/>
                        <a:t>1</a:t>
                      </a:r>
                      <a:r>
                        <a:rPr lang="zh-TW" sz="1300"/>
                        <a:t>x + a</a:t>
                      </a:r>
                      <a:r>
                        <a:rPr baseline="-25000" lang="zh-TW" sz="1300"/>
                        <a:t>2</a:t>
                      </a:r>
                      <a:r>
                        <a:rPr lang="zh-TW" sz="1300"/>
                        <a:t>x</a:t>
                      </a:r>
                      <a:r>
                        <a:rPr baseline="30000" lang="zh-TW" sz="1300"/>
                        <a:t>2</a:t>
                      </a:r>
                      <a:r>
                        <a:rPr lang="zh-TW" sz="1300"/>
                        <a:t> + a</a:t>
                      </a:r>
                      <a:r>
                        <a:rPr baseline="-25000" lang="zh-TW" sz="1300"/>
                        <a:t>3</a:t>
                      </a:r>
                      <a:r>
                        <a:rPr lang="zh-TW" sz="1300"/>
                        <a:t>x</a:t>
                      </a:r>
                      <a:r>
                        <a:rPr baseline="30000" lang="zh-TW" sz="1300"/>
                        <a:t>3</a:t>
                      </a:r>
                      <a:endParaRPr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381000">
                <a:tc>
                  <a:txBody>
                    <a:bodyPr/>
                    <a:lstStyle/>
                    <a:p>
                      <a:pPr indent="0" lvl="0" marL="0" rtl="0" algn="l">
                        <a:spcBef>
                          <a:spcPts val="0"/>
                        </a:spcBef>
                        <a:spcAft>
                          <a:spcPts val="0"/>
                        </a:spcAft>
                        <a:buNone/>
                      </a:pPr>
                      <a:r>
                        <a:rPr lang="zh-TW" sz="1300"/>
                        <a:t>4</a:t>
                      </a:r>
                      <a:endParaRPr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zh-TW" sz="1300"/>
                        <a:t>&gt;4</a:t>
                      </a:r>
                      <a:endParaRPr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l">
                        <a:spcBef>
                          <a:spcPts val="0"/>
                        </a:spcBef>
                        <a:spcAft>
                          <a:spcPts val="0"/>
                        </a:spcAft>
                        <a:buNone/>
                      </a:pPr>
                      <a:r>
                        <a:rPr lang="zh-TW" sz="1300"/>
                        <a:t>a</a:t>
                      </a:r>
                      <a:r>
                        <a:rPr baseline="-25000" lang="zh-TW" sz="1300"/>
                        <a:t>0</a:t>
                      </a:r>
                      <a:r>
                        <a:rPr lang="zh-TW" sz="1300"/>
                        <a:t> + a</a:t>
                      </a:r>
                      <a:r>
                        <a:rPr baseline="-25000" lang="zh-TW" sz="1300"/>
                        <a:t>1</a:t>
                      </a:r>
                      <a:r>
                        <a:rPr lang="zh-TW" sz="1300"/>
                        <a:t>x + a</a:t>
                      </a:r>
                      <a:r>
                        <a:rPr baseline="-25000" lang="zh-TW" sz="1300"/>
                        <a:t>2</a:t>
                      </a:r>
                      <a:r>
                        <a:rPr lang="zh-TW" sz="1300"/>
                        <a:t>x</a:t>
                      </a:r>
                      <a:r>
                        <a:rPr baseline="30000" lang="zh-TW" sz="1300"/>
                        <a:t>2</a:t>
                      </a:r>
                      <a:r>
                        <a:rPr lang="zh-TW" sz="1300"/>
                        <a:t> + a</a:t>
                      </a:r>
                      <a:r>
                        <a:rPr baseline="-25000" lang="zh-TW" sz="1300"/>
                        <a:t>3</a:t>
                      </a:r>
                      <a:r>
                        <a:rPr lang="zh-TW" sz="1300"/>
                        <a:t>x</a:t>
                      </a:r>
                      <a:r>
                        <a:rPr baseline="30000" lang="zh-TW" sz="1300"/>
                        <a:t>3</a:t>
                      </a:r>
                      <a:r>
                        <a:rPr lang="zh-TW" sz="1300"/>
                        <a:t> + a</a:t>
                      </a:r>
                      <a:r>
                        <a:rPr baseline="-25000" lang="zh-TW" sz="1300"/>
                        <a:t>4</a:t>
                      </a:r>
                      <a:r>
                        <a:rPr lang="zh-TW" sz="1300"/>
                        <a:t>x</a:t>
                      </a:r>
                      <a:r>
                        <a:rPr baseline="30000" lang="zh-TW" sz="1300"/>
                        <a:t>4</a:t>
                      </a:r>
                      <a:endParaRPr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Shamir’s algorithm - </a:t>
            </a:r>
            <a:r>
              <a:rPr lang="zh-TW"/>
              <a:t>Summary</a:t>
            </a:r>
            <a:endParaRPr/>
          </a:p>
        </p:txBody>
      </p:sp>
      <p:sp>
        <p:nvSpPr>
          <p:cNvPr id="311" name="Google Shape;311;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splits a secret s into </a:t>
            </a:r>
            <a:r>
              <a:rPr b="1" lang="zh-TW" u="sng"/>
              <a:t>n</a:t>
            </a:r>
            <a:r>
              <a:rPr lang="zh-TW"/>
              <a:t> shares, such that</a:t>
            </a:r>
            <a:endParaRPr/>
          </a:p>
          <a:p>
            <a:pPr indent="-311150" lvl="0" marL="914400" rtl="0" algn="l">
              <a:spcBef>
                <a:spcPts val="0"/>
              </a:spcBef>
              <a:spcAft>
                <a:spcPts val="0"/>
              </a:spcAft>
              <a:buSzPts val="1300"/>
              <a:buChar char="-"/>
            </a:pPr>
            <a:r>
              <a:rPr lang="zh-TW"/>
              <a:t>any combination of &lt;= L shares cannot learn the secret</a:t>
            </a:r>
            <a:endParaRPr/>
          </a:p>
          <a:p>
            <a:pPr indent="-311150" lvl="0" marL="914400" rtl="0" algn="l">
              <a:spcBef>
                <a:spcPts val="0"/>
              </a:spcBef>
              <a:spcAft>
                <a:spcPts val="0"/>
              </a:spcAft>
              <a:buSzPts val="1300"/>
              <a:buChar char="-"/>
            </a:pPr>
            <a:r>
              <a:rPr lang="zh-TW"/>
              <a:t>any combination of &gt; L shares learns the secret</a:t>
            </a:r>
            <a:endParaRPr/>
          </a:p>
          <a:p>
            <a:pPr indent="0" lvl="0" marL="0" rtl="0" algn="l">
              <a:spcBef>
                <a:spcPts val="0"/>
              </a:spcBef>
              <a:spcAft>
                <a:spcPts val="0"/>
              </a:spcAft>
              <a:buNone/>
            </a:pPr>
            <a:r>
              <a:t/>
            </a:r>
            <a:endParaRPr/>
          </a:p>
          <a:p>
            <a:pPr indent="-311150" lvl="0" marL="457200" rtl="0" algn="l">
              <a:spcBef>
                <a:spcPts val="0"/>
              </a:spcBef>
              <a:spcAft>
                <a:spcPts val="0"/>
              </a:spcAft>
              <a:buSzPts val="1300"/>
              <a:buChar char="-"/>
            </a:pPr>
            <a:r>
              <a:rPr lang="zh-TW"/>
              <a:t>constructs a </a:t>
            </a:r>
            <a:r>
              <a:rPr b="1" lang="zh-TW"/>
              <a:t>degree-L</a:t>
            </a:r>
            <a:r>
              <a:rPr lang="zh-TW"/>
              <a:t> polynomial f such that f(0) = s and computes</a:t>
            </a:r>
            <a:endParaRPr/>
          </a:p>
          <a:p>
            <a:pPr indent="457200" lvl="0" marL="0" rtl="0" algn="l">
              <a:spcBef>
                <a:spcPts val="0"/>
              </a:spcBef>
              <a:spcAft>
                <a:spcPts val="0"/>
              </a:spcAft>
              <a:buNone/>
            </a:pPr>
            <a:r>
              <a:rPr lang="zh-TW"/>
              <a:t>share</a:t>
            </a:r>
            <a:r>
              <a:rPr baseline="-25000" lang="zh-TW"/>
              <a:t>1</a:t>
            </a:r>
            <a:r>
              <a:rPr lang="zh-TW"/>
              <a:t> = f(1), share</a:t>
            </a:r>
            <a:r>
              <a:rPr baseline="-25000" lang="zh-TW"/>
              <a:t>2</a:t>
            </a:r>
            <a:r>
              <a:rPr lang="zh-TW"/>
              <a:t>= f(2), ..., share</a:t>
            </a:r>
            <a:r>
              <a:rPr baseline="-25000" lang="zh-TW"/>
              <a:t>n</a:t>
            </a:r>
            <a:r>
              <a:rPr lang="zh-TW"/>
              <a:t> = f(n),</a:t>
            </a:r>
            <a:endParaRPr sz="600"/>
          </a:p>
          <a:p>
            <a:pPr indent="0" lvl="0" marL="457200" rtl="0" algn="l">
              <a:spcBef>
                <a:spcPts val="0"/>
              </a:spcBef>
              <a:spcAft>
                <a:spcPts val="1200"/>
              </a:spcAft>
              <a:buNone/>
            </a:pPr>
            <a:r>
              <a:t/>
            </a:r>
            <a:endParaRPr sz="600"/>
          </a:p>
        </p:txBody>
      </p:sp>
      <p:sp>
        <p:nvSpPr>
          <p:cNvPr id="312" name="Google Shape;312;p48"/>
          <p:cNvSpPr txBox="1"/>
          <p:nvPr/>
        </p:nvSpPr>
        <p:spPr>
          <a:xfrm>
            <a:off x="6144000" y="4866600"/>
            <a:ext cx="3000000" cy="276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1200"/>
              </a:spcAft>
              <a:buNone/>
            </a:pPr>
            <a:r>
              <a:rPr lang="zh-TW" sz="600">
                <a:solidFill>
                  <a:schemeClr val="accent1"/>
                </a:solidFill>
                <a:latin typeface="Lato"/>
                <a:ea typeface="Lato"/>
                <a:cs typeface="Lato"/>
                <a:sym typeface="Lato"/>
              </a:rPr>
              <a:t>For more information, please visit https://youtu.be/kkMps3X_tEE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Tang’s algorithm</a:t>
            </a:r>
            <a:endParaRPr/>
          </a:p>
        </p:txBody>
      </p:sp>
      <p:sp>
        <p:nvSpPr>
          <p:cNvPr id="318" name="Google Shape;318;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using only simple operations of adding sets, which is, at the same time, a completely secure algorithm</a:t>
            </a:r>
            <a:endParaRPr/>
          </a:p>
          <a:p>
            <a:pPr indent="-311150" lvl="0" marL="457200" rtl="0" algn="l">
              <a:spcBef>
                <a:spcPts val="0"/>
              </a:spcBef>
              <a:spcAft>
                <a:spcPts val="0"/>
              </a:spcAft>
              <a:buSzPts val="1300"/>
              <a:buChar char="-"/>
            </a:pPr>
            <a:r>
              <a:rPr lang="zh-TW"/>
              <a:t>allows to generate shares with different accessing grants (with some privileges)</a:t>
            </a:r>
            <a:endParaRPr/>
          </a:p>
          <a:p>
            <a:pPr indent="0" lvl="0" marL="0" rtl="0" algn="l">
              <a:spcBef>
                <a:spcPts val="120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Tang’s algorithm</a:t>
            </a:r>
            <a:endParaRPr/>
          </a:p>
        </p:txBody>
      </p:sp>
      <p:pic>
        <p:nvPicPr>
          <p:cNvPr id="324" name="Google Shape;324;p50"/>
          <p:cNvPicPr preferRelativeResize="0"/>
          <p:nvPr/>
        </p:nvPicPr>
        <p:blipFill>
          <a:blip r:embed="rId3">
            <a:alphaModFix/>
          </a:blip>
          <a:stretch>
            <a:fillRect/>
          </a:stretch>
        </p:blipFill>
        <p:spPr>
          <a:xfrm>
            <a:off x="729450" y="1853850"/>
            <a:ext cx="3893571" cy="2984850"/>
          </a:xfrm>
          <a:prstGeom prst="rect">
            <a:avLst/>
          </a:prstGeom>
          <a:noFill/>
          <a:ln>
            <a:noFill/>
          </a:ln>
        </p:spPr>
      </p:pic>
      <p:pic>
        <p:nvPicPr>
          <p:cNvPr id="325" name="Google Shape;325;p50"/>
          <p:cNvPicPr preferRelativeResize="0"/>
          <p:nvPr/>
        </p:nvPicPr>
        <p:blipFill>
          <a:blip r:embed="rId4">
            <a:alphaModFix/>
          </a:blip>
          <a:stretch>
            <a:fillRect/>
          </a:stretch>
        </p:blipFill>
        <p:spPr>
          <a:xfrm>
            <a:off x="4623021" y="1853850"/>
            <a:ext cx="4216179" cy="196991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1"/>
          <p:cNvSpPr txBox="1"/>
          <p:nvPr>
            <p:ph type="title"/>
          </p:nvPr>
        </p:nvSpPr>
        <p:spPr>
          <a:xfrm>
            <a:off x="730000" y="1318650"/>
            <a:ext cx="3300900" cy="168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Data sharing scheme in a hierarchical structure</a:t>
            </a:r>
            <a:endParaRPr/>
          </a:p>
        </p:txBody>
      </p:sp>
      <p:sp>
        <p:nvSpPr>
          <p:cNvPr id="331" name="Google Shape;331;p51"/>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2" name="Google Shape;332;p51"/>
          <p:cNvPicPr preferRelativeResize="0"/>
          <p:nvPr/>
        </p:nvPicPr>
        <p:blipFill>
          <a:blip r:embed="rId3">
            <a:alphaModFix/>
          </a:blip>
          <a:stretch>
            <a:fillRect/>
          </a:stretch>
        </p:blipFill>
        <p:spPr>
          <a:xfrm>
            <a:off x="4660500" y="394537"/>
            <a:ext cx="4401849" cy="4354438"/>
          </a:xfrm>
          <a:prstGeom prst="rect">
            <a:avLst/>
          </a:prstGeom>
          <a:noFill/>
          <a:ln>
            <a:noFill/>
          </a:ln>
        </p:spPr>
      </p:pic>
      <p:sp>
        <p:nvSpPr>
          <p:cNvPr id="333" name="Google Shape;333;p51"/>
          <p:cNvSpPr txBox="1"/>
          <p:nvPr>
            <p:ph idx="1" type="subTitle"/>
          </p:nvPr>
        </p:nvSpPr>
        <p:spPr>
          <a:xfrm>
            <a:off x="724950" y="2684675"/>
            <a:ext cx="3300900" cy="222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Level 1: </a:t>
            </a:r>
            <a:endParaRPr/>
          </a:p>
          <a:p>
            <a:pPr indent="0" lvl="0" marL="0" rtl="0" algn="l">
              <a:spcBef>
                <a:spcPts val="0"/>
              </a:spcBef>
              <a:spcAft>
                <a:spcPts val="0"/>
              </a:spcAft>
              <a:buNone/>
            </a:pPr>
            <a:r>
              <a:rPr lang="zh-TW"/>
              <a:t>a single person can reproduce the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Level 2: </a:t>
            </a:r>
            <a:endParaRPr/>
          </a:p>
          <a:p>
            <a:pPr indent="0" lvl="0" marL="0" rtl="0" algn="l">
              <a:spcBef>
                <a:spcPts val="0"/>
              </a:spcBef>
              <a:spcAft>
                <a:spcPts val="0"/>
              </a:spcAft>
              <a:buNone/>
            </a:pPr>
            <a:r>
              <a:rPr lang="zh-TW"/>
              <a:t>the shared secret is reproduced by two out of three</a:t>
            </a:r>
            <a:endParaRPr/>
          </a:p>
          <a:p>
            <a:pPr indent="0" lvl="0" marL="0" rtl="0" algn="l">
              <a:spcBef>
                <a:spcPts val="0"/>
              </a:spcBef>
              <a:spcAft>
                <a:spcPts val="0"/>
              </a:spcAft>
              <a:buNone/>
            </a:pPr>
            <a:r>
              <a:rPr lang="zh-TW"/>
              <a:t>protocol participants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遠距醫療應用</a:t>
            </a:r>
            <a:endParaRPr/>
          </a:p>
        </p:txBody>
      </p:sp>
      <p:sp>
        <p:nvSpPr>
          <p:cNvPr id="107" name="Google Shape;107;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慢性病居家照護（如：血壓、血糖監測）</a:t>
            </a:r>
            <a:endParaRPr/>
          </a:p>
          <a:p>
            <a:pPr indent="0" lvl="0" marL="0" rtl="0" algn="l">
              <a:spcBef>
                <a:spcPts val="1200"/>
              </a:spcBef>
              <a:spcAft>
                <a:spcPts val="0"/>
              </a:spcAft>
              <a:buNone/>
            </a:pPr>
            <a:r>
              <a:rPr lang="zh-TW"/>
              <a:t>長照</a:t>
            </a:r>
            <a:endParaRPr/>
          </a:p>
          <a:p>
            <a:pPr indent="0" lvl="0" marL="0" rtl="0" algn="l">
              <a:spcBef>
                <a:spcPts val="1200"/>
              </a:spcBef>
              <a:spcAft>
                <a:spcPts val="0"/>
              </a:spcAft>
              <a:buNone/>
            </a:pPr>
            <a:r>
              <a:rPr lang="zh-TW"/>
              <a:t>視訊看診、開藥：for </a:t>
            </a:r>
            <a:r>
              <a:rPr lang="zh-TW"/>
              <a:t>偏鄉醫療、隔離者</a:t>
            </a:r>
            <a:endParaRPr/>
          </a:p>
          <a:p>
            <a:pPr indent="0" lvl="0" marL="0" rtl="0" algn="l">
              <a:spcBef>
                <a:spcPts val="1200"/>
              </a:spcBef>
              <a:spcAft>
                <a:spcPts val="12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2"/>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Enhanced Security for Multi-Cloud Storage using Cryptographic Data Splitting with Dynamic Approach</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53"/>
          <p:cNvPicPr preferRelativeResize="0"/>
          <p:nvPr/>
        </p:nvPicPr>
        <p:blipFill>
          <a:blip r:embed="rId3">
            <a:alphaModFix/>
          </a:blip>
          <a:stretch>
            <a:fillRect/>
          </a:stretch>
        </p:blipFill>
        <p:spPr>
          <a:xfrm>
            <a:off x="830875" y="973000"/>
            <a:ext cx="3790950" cy="3962400"/>
          </a:xfrm>
          <a:prstGeom prst="rect">
            <a:avLst/>
          </a:prstGeom>
          <a:noFill/>
          <a:ln>
            <a:noFill/>
          </a:ln>
        </p:spPr>
      </p:pic>
      <p:pic>
        <p:nvPicPr>
          <p:cNvPr id="344" name="Google Shape;344;p53"/>
          <p:cNvPicPr preferRelativeResize="0"/>
          <p:nvPr/>
        </p:nvPicPr>
        <p:blipFill>
          <a:blip r:embed="rId4">
            <a:alphaModFix/>
          </a:blip>
          <a:stretch>
            <a:fillRect/>
          </a:stretch>
        </p:blipFill>
        <p:spPr>
          <a:xfrm>
            <a:off x="5424850" y="1537200"/>
            <a:ext cx="3314700" cy="2362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54"/>
          <p:cNvPicPr preferRelativeResize="0"/>
          <p:nvPr/>
        </p:nvPicPr>
        <p:blipFill>
          <a:blip r:embed="rId3">
            <a:alphaModFix/>
          </a:blip>
          <a:stretch>
            <a:fillRect/>
          </a:stretch>
        </p:blipFill>
        <p:spPr>
          <a:xfrm>
            <a:off x="855775" y="1302725"/>
            <a:ext cx="3771900" cy="2914650"/>
          </a:xfrm>
          <a:prstGeom prst="rect">
            <a:avLst/>
          </a:prstGeom>
          <a:noFill/>
          <a:ln>
            <a:noFill/>
          </a:ln>
        </p:spPr>
      </p:pic>
      <p:pic>
        <p:nvPicPr>
          <p:cNvPr id="350" name="Google Shape;350;p54"/>
          <p:cNvPicPr preferRelativeResize="0"/>
          <p:nvPr/>
        </p:nvPicPr>
        <p:blipFill>
          <a:blip r:embed="rId4">
            <a:alphaModFix/>
          </a:blip>
          <a:stretch>
            <a:fillRect/>
          </a:stretch>
        </p:blipFill>
        <p:spPr>
          <a:xfrm>
            <a:off x="5332550" y="1383325"/>
            <a:ext cx="3295650" cy="23050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Reference</a:t>
            </a:r>
            <a:endParaRPr/>
          </a:p>
        </p:txBody>
      </p:sp>
      <p:sp>
        <p:nvSpPr>
          <p:cNvPr id="356" name="Google Shape;356;p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zh-TW"/>
              <a:t>L. Ogiela and M. R. Ogiela, "Insider Threats and Cryptographic Techniques in Secure Information Management," in IEEE Systems Journal, vol. 11, no. 2, pp. 405-414, June 2017, doi: 10.1109/JSYST.2015.2409213.</a:t>
            </a:r>
            <a:endParaRPr/>
          </a:p>
          <a:p>
            <a:pPr indent="-311150" lvl="0" marL="457200" rtl="0" algn="l">
              <a:spcBef>
                <a:spcPts val="0"/>
              </a:spcBef>
              <a:spcAft>
                <a:spcPts val="0"/>
              </a:spcAft>
              <a:buSzPts val="1300"/>
              <a:buAutoNum type="arabicPeriod"/>
            </a:pPr>
            <a:r>
              <a:rPr lang="zh-TW"/>
              <a:t>Simple introduction to Shamir's Secret Sharing and Lagrange interpolation - https://youtu.be/kkMps3X_tEE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6"/>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a:t>Cryptographic splitting</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zh-TW" sz="1600"/>
              <a:t>王靖婷</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CQRS: Command Query Responsibility Segregation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8"/>
          <p:cNvSpPr txBox="1"/>
          <p:nvPr>
            <p:ph idx="1" type="body"/>
          </p:nvPr>
        </p:nvSpPr>
        <p:spPr>
          <a:xfrm>
            <a:off x="475575" y="714625"/>
            <a:ext cx="7667400" cy="4428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zh-TW" sz="1200">
                <a:solidFill>
                  <a:srgbClr val="000000"/>
                </a:solidFill>
                <a:highlight>
                  <a:srgbClr val="FFFFFF"/>
                </a:highlight>
                <a:latin typeface="Arial"/>
                <a:ea typeface="Arial"/>
                <a:cs typeface="Arial"/>
                <a:sym typeface="Arial"/>
              </a:rPr>
              <a:t>會改變系統狀態但不會回傳值的操作，稱之為Command，以及不會改變狀態但會回傳值的操作，稱為Query</a:t>
            </a:r>
            <a:endParaRPr b="1" sz="1200">
              <a:solidFill>
                <a:srgbClr val="000000"/>
              </a:solidFill>
              <a:highlight>
                <a:srgbClr val="FFFFFF"/>
              </a:highlight>
              <a:latin typeface="Arial"/>
              <a:ea typeface="Arial"/>
              <a:cs typeface="Arial"/>
              <a:sym typeface="Arial"/>
            </a:endParaRPr>
          </a:p>
          <a:p>
            <a:pPr indent="-299085" lvl="0" marL="457200" marR="355600" rtl="0" algn="l">
              <a:lnSpc>
                <a:spcPct val="140000"/>
              </a:lnSpc>
              <a:spcBef>
                <a:spcPts val="1200"/>
              </a:spcBef>
              <a:spcAft>
                <a:spcPts val="0"/>
              </a:spcAft>
              <a:buClr>
                <a:srgbClr val="646464"/>
              </a:buClr>
              <a:buSzPct val="100000"/>
              <a:buFont typeface="Arial"/>
              <a:buChar char="●"/>
            </a:pPr>
            <a:r>
              <a:rPr b="1" lang="zh-TW" sz="1200">
                <a:solidFill>
                  <a:srgbClr val="000000"/>
                </a:solidFill>
                <a:highlight>
                  <a:srgbClr val="FFFFFF"/>
                </a:highlight>
                <a:latin typeface="Arial"/>
                <a:ea typeface="Arial"/>
                <a:cs typeface="Arial"/>
                <a:sym typeface="Arial"/>
              </a:rPr>
              <a:t>Simplicity</a:t>
            </a:r>
            <a:r>
              <a:rPr lang="zh-TW" sz="1200">
                <a:solidFill>
                  <a:srgbClr val="646464"/>
                </a:solidFill>
                <a:highlight>
                  <a:srgbClr val="FFFFFF"/>
                </a:highlight>
                <a:latin typeface="Arial"/>
                <a:ea typeface="Arial"/>
                <a:cs typeface="Arial"/>
                <a:sym typeface="Arial"/>
              </a:rPr>
              <a:t>：CQRS將系統分成Write Model與Read Model，這兩種模型的行為與責任大不相同。從單一責任原則（Single Responsibility Principle；SRP）的角度來看，CQRS進一步簡化不同模型之內的複雜度。</a:t>
            </a:r>
            <a:endParaRPr sz="1200">
              <a:solidFill>
                <a:srgbClr val="646464"/>
              </a:solidFill>
              <a:highlight>
                <a:srgbClr val="FFFFFF"/>
              </a:highlight>
              <a:latin typeface="Arial"/>
              <a:ea typeface="Arial"/>
              <a:cs typeface="Arial"/>
              <a:sym typeface="Arial"/>
            </a:endParaRPr>
          </a:p>
          <a:p>
            <a:pPr indent="-299085" lvl="1" marL="914400" marR="736600" rtl="0" algn="l">
              <a:lnSpc>
                <a:spcPct val="140000"/>
              </a:lnSpc>
              <a:spcBef>
                <a:spcPts val="0"/>
              </a:spcBef>
              <a:spcAft>
                <a:spcPts val="0"/>
              </a:spcAft>
              <a:buClr>
                <a:srgbClr val="646464"/>
              </a:buClr>
              <a:buSzPct val="100000"/>
              <a:buFont typeface="Arial"/>
              <a:buChar char="○"/>
            </a:pPr>
            <a:r>
              <a:rPr b="1" lang="zh-TW" sz="1200">
                <a:solidFill>
                  <a:srgbClr val="000000"/>
                </a:solidFill>
                <a:highlight>
                  <a:srgbClr val="FFFFFF"/>
                </a:highlight>
                <a:latin typeface="Arial"/>
                <a:ea typeface="Arial"/>
                <a:cs typeface="Arial"/>
                <a:sym typeface="Arial"/>
              </a:rPr>
              <a:t>寫入模型：</a:t>
            </a:r>
            <a:endParaRPr b="1" sz="1200">
              <a:solidFill>
                <a:srgbClr val="000000"/>
              </a:solidFill>
              <a:highlight>
                <a:srgbClr val="FFFFFF"/>
              </a:highlight>
              <a:latin typeface="Arial"/>
              <a:ea typeface="Arial"/>
              <a:cs typeface="Arial"/>
              <a:sym typeface="Arial"/>
            </a:endParaRPr>
          </a:p>
          <a:p>
            <a:pPr indent="-299085" lvl="2" marL="1371600" marR="1117600" rtl="0" algn="l">
              <a:lnSpc>
                <a:spcPct val="140000"/>
              </a:lnSpc>
              <a:spcBef>
                <a:spcPts val="0"/>
              </a:spcBef>
              <a:spcAft>
                <a:spcPts val="0"/>
              </a:spcAft>
              <a:buClr>
                <a:srgbClr val="646464"/>
              </a:buClr>
              <a:buSzPct val="100000"/>
              <a:buFont typeface="Arial"/>
              <a:buChar char="■"/>
            </a:pPr>
            <a:r>
              <a:rPr b="1" lang="zh-TW" sz="1200">
                <a:solidFill>
                  <a:srgbClr val="000000"/>
                </a:solidFill>
                <a:highlight>
                  <a:srgbClr val="FFFFFF"/>
                </a:highlight>
                <a:latin typeface="Arial"/>
                <a:ea typeface="Arial"/>
                <a:cs typeface="Arial"/>
                <a:sym typeface="Arial"/>
              </a:rPr>
              <a:t>Strong consistency</a:t>
            </a:r>
            <a:endParaRPr b="1" sz="1200">
              <a:solidFill>
                <a:srgbClr val="000000"/>
              </a:solidFill>
              <a:highlight>
                <a:srgbClr val="FFFFFF"/>
              </a:highlight>
              <a:latin typeface="Arial"/>
              <a:ea typeface="Arial"/>
              <a:cs typeface="Arial"/>
              <a:sym typeface="Arial"/>
            </a:endParaRPr>
          </a:p>
          <a:p>
            <a:pPr indent="-299085" lvl="2" marL="1371600" marR="1117600" rtl="0" algn="l">
              <a:lnSpc>
                <a:spcPct val="140000"/>
              </a:lnSpc>
              <a:spcBef>
                <a:spcPts val="0"/>
              </a:spcBef>
              <a:spcAft>
                <a:spcPts val="0"/>
              </a:spcAft>
              <a:buClr>
                <a:srgbClr val="646464"/>
              </a:buClr>
              <a:buSzPct val="100000"/>
              <a:buFont typeface="Arial"/>
              <a:buChar char="■"/>
            </a:pPr>
            <a:r>
              <a:rPr b="1" lang="zh-TW" sz="1200">
                <a:solidFill>
                  <a:srgbClr val="000000"/>
                </a:solidFill>
                <a:highlight>
                  <a:srgbClr val="FFFFFF"/>
                </a:highlight>
                <a:latin typeface="Arial"/>
                <a:ea typeface="Arial"/>
                <a:cs typeface="Arial"/>
                <a:sym typeface="Arial"/>
              </a:rPr>
              <a:t>normalized data model</a:t>
            </a:r>
            <a:endParaRPr b="1" sz="1200">
              <a:solidFill>
                <a:srgbClr val="000000"/>
              </a:solidFill>
              <a:highlight>
                <a:srgbClr val="FFFFFF"/>
              </a:highlight>
              <a:latin typeface="Arial"/>
              <a:ea typeface="Arial"/>
              <a:cs typeface="Arial"/>
              <a:sym typeface="Arial"/>
            </a:endParaRPr>
          </a:p>
          <a:p>
            <a:pPr indent="-299085" lvl="2" marL="1371600" marR="1117600" rtl="0" algn="l">
              <a:lnSpc>
                <a:spcPct val="140000"/>
              </a:lnSpc>
              <a:spcBef>
                <a:spcPts val="0"/>
              </a:spcBef>
              <a:spcAft>
                <a:spcPts val="0"/>
              </a:spcAft>
              <a:buClr>
                <a:srgbClr val="646464"/>
              </a:buClr>
              <a:buSzPct val="100000"/>
              <a:buFont typeface="Arial"/>
              <a:buChar char="■"/>
            </a:pPr>
            <a:r>
              <a:rPr b="1" lang="zh-TW" sz="1200">
                <a:solidFill>
                  <a:srgbClr val="000000"/>
                </a:solidFill>
                <a:highlight>
                  <a:srgbClr val="FFFFFF"/>
                </a:highlight>
                <a:latin typeface="Arial"/>
                <a:ea typeface="Arial"/>
                <a:cs typeface="Arial"/>
                <a:sym typeface="Arial"/>
              </a:rPr>
              <a:t>one-way dependency</a:t>
            </a:r>
            <a:endParaRPr b="1" sz="1200">
              <a:solidFill>
                <a:srgbClr val="000000"/>
              </a:solidFill>
              <a:highlight>
                <a:srgbClr val="FFFFFF"/>
              </a:highlight>
              <a:latin typeface="Arial"/>
              <a:ea typeface="Arial"/>
              <a:cs typeface="Arial"/>
              <a:sym typeface="Arial"/>
            </a:endParaRPr>
          </a:p>
          <a:p>
            <a:pPr indent="-299085" lvl="1" marL="914400" marR="736600" rtl="0" algn="l">
              <a:lnSpc>
                <a:spcPct val="140000"/>
              </a:lnSpc>
              <a:spcBef>
                <a:spcPts val="0"/>
              </a:spcBef>
              <a:spcAft>
                <a:spcPts val="0"/>
              </a:spcAft>
              <a:buClr>
                <a:srgbClr val="646464"/>
              </a:buClr>
              <a:buSzPct val="100000"/>
              <a:buFont typeface="Arial"/>
              <a:buChar char="○"/>
            </a:pPr>
            <a:r>
              <a:rPr b="1" lang="zh-TW" sz="1200">
                <a:solidFill>
                  <a:srgbClr val="000000"/>
                </a:solidFill>
                <a:highlight>
                  <a:srgbClr val="FFFFFF"/>
                </a:highlight>
                <a:latin typeface="Arial"/>
                <a:ea typeface="Arial"/>
                <a:cs typeface="Arial"/>
                <a:sym typeface="Arial"/>
              </a:rPr>
              <a:t>讀取模型：</a:t>
            </a:r>
            <a:endParaRPr b="1" sz="1200">
              <a:solidFill>
                <a:srgbClr val="000000"/>
              </a:solidFill>
              <a:highlight>
                <a:srgbClr val="FFFFFF"/>
              </a:highlight>
              <a:latin typeface="Arial"/>
              <a:ea typeface="Arial"/>
              <a:cs typeface="Arial"/>
              <a:sym typeface="Arial"/>
            </a:endParaRPr>
          </a:p>
          <a:p>
            <a:pPr indent="-299085" lvl="2" marL="1371600" marR="1117600" rtl="0" algn="l">
              <a:lnSpc>
                <a:spcPct val="140000"/>
              </a:lnSpc>
              <a:spcBef>
                <a:spcPts val="0"/>
              </a:spcBef>
              <a:spcAft>
                <a:spcPts val="0"/>
              </a:spcAft>
              <a:buClr>
                <a:srgbClr val="646464"/>
              </a:buClr>
              <a:buSzPct val="100000"/>
              <a:buFont typeface="Arial"/>
              <a:buChar char="■"/>
            </a:pPr>
            <a:r>
              <a:rPr b="1" lang="zh-TW" sz="1200">
                <a:solidFill>
                  <a:srgbClr val="000000"/>
                </a:solidFill>
                <a:highlight>
                  <a:srgbClr val="FFFFFF"/>
                </a:highlight>
                <a:latin typeface="Arial"/>
                <a:ea typeface="Arial"/>
                <a:cs typeface="Arial"/>
                <a:sym typeface="Arial"/>
              </a:rPr>
              <a:t>Eventually consistency</a:t>
            </a:r>
            <a:endParaRPr b="1" sz="1200">
              <a:solidFill>
                <a:srgbClr val="000000"/>
              </a:solidFill>
              <a:highlight>
                <a:srgbClr val="FFFFFF"/>
              </a:highlight>
              <a:latin typeface="Arial"/>
              <a:ea typeface="Arial"/>
              <a:cs typeface="Arial"/>
              <a:sym typeface="Arial"/>
            </a:endParaRPr>
          </a:p>
          <a:p>
            <a:pPr indent="-299085" lvl="2" marL="1371600" marR="1117600" rtl="0" algn="l">
              <a:lnSpc>
                <a:spcPct val="140000"/>
              </a:lnSpc>
              <a:spcBef>
                <a:spcPts val="0"/>
              </a:spcBef>
              <a:spcAft>
                <a:spcPts val="0"/>
              </a:spcAft>
              <a:buClr>
                <a:srgbClr val="646464"/>
              </a:buClr>
              <a:buSzPct val="100000"/>
              <a:buFont typeface="Arial"/>
              <a:buChar char="■"/>
            </a:pPr>
            <a:r>
              <a:rPr b="1" lang="zh-TW" sz="1200">
                <a:solidFill>
                  <a:srgbClr val="000000"/>
                </a:solidFill>
                <a:highlight>
                  <a:srgbClr val="FFFFFF"/>
                </a:highlight>
                <a:latin typeface="Arial"/>
                <a:ea typeface="Arial"/>
                <a:cs typeface="Arial"/>
                <a:sym typeface="Arial"/>
              </a:rPr>
              <a:t>de-normalized data model (materialized view)</a:t>
            </a:r>
            <a:endParaRPr b="1" sz="1200">
              <a:solidFill>
                <a:srgbClr val="000000"/>
              </a:solidFill>
              <a:highlight>
                <a:srgbClr val="FFFFFF"/>
              </a:highlight>
              <a:latin typeface="Arial"/>
              <a:ea typeface="Arial"/>
              <a:cs typeface="Arial"/>
              <a:sym typeface="Arial"/>
            </a:endParaRPr>
          </a:p>
          <a:p>
            <a:pPr indent="-299085" lvl="2" marL="1371600" marR="1117600" rtl="0" algn="l">
              <a:lnSpc>
                <a:spcPct val="140000"/>
              </a:lnSpc>
              <a:spcBef>
                <a:spcPts val="0"/>
              </a:spcBef>
              <a:spcAft>
                <a:spcPts val="0"/>
              </a:spcAft>
              <a:buClr>
                <a:srgbClr val="646464"/>
              </a:buClr>
              <a:buSzPct val="100000"/>
              <a:buFont typeface="Arial"/>
              <a:buChar char="■"/>
            </a:pPr>
            <a:r>
              <a:rPr b="1" lang="zh-TW" sz="1200">
                <a:solidFill>
                  <a:srgbClr val="000000"/>
                </a:solidFill>
                <a:highlight>
                  <a:srgbClr val="FFFFFF"/>
                </a:highlight>
                <a:latin typeface="Arial"/>
                <a:ea typeface="Arial"/>
                <a:cs typeface="Arial"/>
                <a:sym typeface="Arial"/>
              </a:rPr>
              <a:t>any-way dependency</a:t>
            </a:r>
            <a:endParaRPr b="1" sz="1200">
              <a:solidFill>
                <a:srgbClr val="000000"/>
              </a:solidFill>
              <a:highlight>
                <a:srgbClr val="FFFFFF"/>
              </a:highlight>
              <a:latin typeface="Arial"/>
              <a:ea typeface="Arial"/>
              <a:cs typeface="Arial"/>
              <a:sym typeface="Arial"/>
            </a:endParaRPr>
          </a:p>
          <a:p>
            <a:pPr indent="-299085" lvl="0" marL="457200" marR="355600" rtl="0" algn="l">
              <a:lnSpc>
                <a:spcPct val="140000"/>
              </a:lnSpc>
              <a:spcBef>
                <a:spcPts val="0"/>
              </a:spcBef>
              <a:spcAft>
                <a:spcPts val="0"/>
              </a:spcAft>
              <a:buClr>
                <a:srgbClr val="646464"/>
              </a:buClr>
              <a:buSzPct val="100000"/>
              <a:buFont typeface="Arial"/>
              <a:buChar char="●"/>
            </a:pPr>
            <a:r>
              <a:rPr b="1" lang="zh-TW" sz="1200">
                <a:solidFill>
                  <a:srgbClr val="000000"/>
                </a:solidFill>
                <a:highlight>
                  <a:srgbClr val="FFFFFF"/>
                </a:highlight>
                <a:latin typeface="Arial"/>
                <a:ea typeface="Arial"/>
                <a:cs typeface="Arial"/>
                <a:sym typeface="Arial"/>
              </a:rPr>
              <a:t>Scalability</a:t>
            </a:r>
            <a:r>
              <a:rPr lang="zh-TW" sz="1200">
                <a:solidFill>
                  <a:srgbClr val="646464"/>
                </a:solidFill>
                <a:highlight>
                  <a:srgbClr val="FFFFFF"/>
                </a:highlight>
                <a:latin typeface="Arial"/>
                <a:ea typeface="Arial"/>
                <a:cs typeface="Arial"/>
                <a:sym typeface="Arial"/>
              </a:rPr>
              <a:t>：很多系統的讀取頻率遠大於寫入，例如在電子商務系統中大部分的使用者都在瀏覽資料，少部分的操作才會改變系統狀態。在這種情況下，套用CQRS可以單獨針對讀取部分加以拓展。</a:t>
            </a:r>
            <a:endParaRPr sz="1200">
              <a:solidFill>
                <a:srgbClr val="646464"/>
              </a:solidFill>
              <a:highlight>
                <a:srgbClr val="FFFFFF"/>
              </a:highlight>
              <a:latin typeface="Arial"/>
              <a:ea typeface="Arial"/>
              <a:cs typeface="Arial"/>
              <a:sym typeface="Arial"/>
            </a:endParaRPr>
          </a:p>
          <a:p>
            <a:pPr indent="-299085" lvl="0" marL="457200" marR="355600" rtl="0" algn="l">
              <a:lnSpc>
                <a:spcPct val="140000"/>
              </a:lnSpc>
              <a:spcBef>
                <a:spcPts val="0"/>
              </a:spcBef>
              <a:spcAft>
                <a:spcPts val="0"/>
              </a:spcAft>
              <a:buClr>
                <a:srgbClr val="646464"/>
              </a:buClr>
              <a:buSzPct val="100000"/>
              <a:buFont typeface="Arial"/>
              <a:buChar char="●"/>
            </a:pPr>
            <a:r>
              <a:rPr b="1" lang="zh-TW" sz="1200">
                <a:solidFill>
                  <a:srgbClr val="000000"/>
                </a:solidFill>
                <a:highlight>
                  <a:srgbClr val="FFFFFF"/>
                </a:highlight>
                <a:latin typeface="Arial"/>
                <a:ea typeface="Arial"/>
                <a:cs typeface="Arial"/>
                <a:sym typeface="Arial"/>
              </a:rPr>
              <a:t>Speed (Performance)</a:t>
            </a:r>
            <a:r>
              <a:rPr lang="zh-TW" sz="1200">
                <a:solidFill>
                  <a:srgbClr val="646464"/>
                </a:solidFill>
                <a:highlight>
                  <a:srgbClr val="FFFFFF"/>
                </a:highlight>
                <a:latin typeface="Arial"/>
                <a:ea typeface="Arial"/>
                <a:cs typeface="Arial"/>
                <a:sym typeface="Arial"/>
              </a:rPr>
              <a:t>：綜合上述兩個優點，CQRS可以提升系統反應速度與效能，因為開發人員可以分別針對寫入端與讀取端採取不同的優化策略。例如，寫入端採取Event Sourcing簡化與加速寫入操作，讀取端因為不會改變狀態，可以用各種快取工具加快讀取。</a:t>
            </a:r>
            <a:endParaRPr sz="1200">
              <a:solidFill>
                <a:srgbClr val="646464"/>
              </a:solidFill>
              <a:highlight>
                <a:srgbClr val="FFFFFF"/>
              </a:highlight>
              <a:latin typeface="Arial"/>
              <a:ea typeface="Arial"/>
              <a:cs typeface="Arial"/>
              <a:sym typeface="Arial"/>
            </a:endParaRPr>
          </a:p>
          <a:p>
            <a:pPr indent="0" lvl="0" marL="0" rtl="0" algn="l">
              <a:spcBef>
                <a:spcPts val="1500"/>
              </a:spcBef>
              <a:spcAft>
                <a:spcPts val="1200"/>
              </a:spcAft>
              <a:buNone/>
            </a:pPr>
            <a:r>
              <a:rPr lang="zh-TW" sz="1200">
                <a:solidFill>
                  <a:srgbClr val="646464"/>
                </a:solidFill>
                <a:highlight>
                  <a:srgbClr val="FFFFFF"/>
                </a:highlight>
                <a:latin typeface="Arial"/>
                <a:ea typeface="Arial"/>
                <a:cs typeface="Arial"/>
                <a:sym typeface="Arial"/>
              </a:rPr>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7" name="Google Shape;377;p59"/>
          <p:cNvSpPr txBox="1"/>
          <p:nvPr>
            <p:ph idx="1" type="body"/>
          </p:nvPr>
        </p:nvSpPr>
        <p:spPr>
          <a:xfrm>
            <a:off x="5999175" y="2078875"/>
            <a:ext cx="24189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8" name="Google Shape;378;p59"/>
          <p:cNvPicPr preferRelativeResize="0"/>
          <p:nvPr/>
        </p:nvPicPr>
        <p:blipFill>
          <a:blip r:embed="rId3">
            <a:alphaModFix/>
          </a:blip>
          <a:stretch>
            <a:fillRect/>
          </a:stretch>
        </p:blipFill>
        <p:spPr>
          <a:xfrm>
            <a:off x="518701" y="667625"/>
            <a:ext cx="6263249" cy="41890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0"/>
          <p:cNvSpPr txBox="1"/>
          <p:nvPr>
            <p:ph idx="1" type="body"/>
          </p:nvPr>
        </p:nvSpPr>
        <p:spPr>
          <a:xfrm>
            <a:off x="5715150" y="742850"/>
            <a:ext cx="3067200" cy="4400700"/>
          </a:xfrm>
          <a:prstGeom prst="rect">
            <a:avLst/>
          </a:prstGeom>
        </p:spPr>
        <p:txBody>
          <a:bodyPr anchorCtr="0" anchor="t" bIns="91425" lIns="91425" spcFirstLastPara="1" rIns="91425" wrap="square" tIns="91425">
            <a:normAutofit fontScale="47500" lnSpcReduction="20000"/>
          </a:bodyPr>
          <a:lstStyle/>
          <a:p>
            <a:pPr indent="0" lvl="0" marL="0" rtl="0" algn="l">
              <a:lnSpc>
                <a:spcPct val="218181"/>
              </a:lnSpc>
              <a:spcBef>
                <a:spcPts val="3000"/>
              </a:spcBef>
              <a:spcAft>
                <a:spcPts val="0"/>
              </a:spcAft>
              <a:buNone/>
            </a:pPr>
            <a:r>
              <a:rPr lang="zh-TW" sz="1500">
                <a:solidFill>
                  <a:srgbClr val="292929"/>
                </a:solidFill>
                <a:highlight>
                  <a:srgbClr val="FFFFFF"/>
                </a:highlight>
                <a:latin typeface="Georgia"/>
                <a:ea typeface="Georgia"/>
                <a:cs typeface="Georgia"/>
                <a:sym typeface="Georgia"/>
              </a:rPr>
              <a:t>在應用層使用 CQRS 的主要好處，是可以利用 CQRS 的機制建立視圖（View），是一種提升資料查詢效能的主要手段，主要在於「避免關聯式查詢」的動作發生。我們可以將這種方法視為在資料被建立時，就已經預先進行了關聯動作，因此無需在查詢時進行複雜度高的關聯行為。有些人又稱這樣的做法稱作快取（Cache），但其實是同樣一件事。</a:t>
            </a:r>
            <a:endParaRPr sz="1500">
              <a:solidFill>
                <a:srgbClr val="292929"/>
              </a:solidFill>
              <a:highlight>
                <a:srgbClr val="FFFFFF"/>
              </a:highlight>
              <a:latin typeface="Georgia"/>
              <a:ea typeface="Georgia"/>
              <a:cs typeface="Georgia"/>
              <a:sym typeface="Georgia"/>
            </a:endParaRPr>
          </a:p>
          <a:p>
            <a:pPr indent="0" lvl="0" marL="0" rtl="0" algn="l">
              <a:lnSpc>
                <a:spcPct val="218181"/>
              </a:lnSpc>
              <a:spcBef>
                <a:spcPts val="3000"/>
              </a:spcBef>
              <a:spcAft>
                <a:spcPts val="0"/>
              </a:spcAft>
              <a:buNone/>
            </a:pPr>
            <a:r>
              <a:rPr lang="zh-TW" sz="1500">
                <a:solidFill>
                  <a:srgbClr val="292929"/>
                </a:solidFill>
                <a:highlight>
                  <a:srgbClr val="FFFFFF"/>
                </a:highlight>
                <a:latin typeface="Georgia"/>
                <a:ea typeface="Georgia"/>
                <a:cs typeface="Georgia"/>
                <a:sym typeface="Georgia"/>
              </a:rPr>
              <a:t>由於資料之間的關聯性已經扁平化，成為一種視圖（View）的存在， 因此查詢和讀取將變成非常有效率。此外，因為新的視圖已經與原始資料庫實體分離，因此查詢工作也不會影響寫入工作的效能。如果你熟悉微服務架構設計的議題，這其實也是微服務架構中所說，重複大於重用的具體實現。</a:t>
            </a:r>
            <a:endParaRPr sz="1500">
              <a:solidFill>
                <a:srgbClr val="292929"/>
              </a:solidFill>
              <a:highlight>
                <a:srgbClr val="FFFFFF"/>
              </a:highlight>
              <a:latin typeface="Georgia"/>
              <a:ea typeface="Georgia"/>
              <a:cs typeface="Georgia"/>
              <a:sym typeface="Georgia"/>
            </a:endParaRPr>
          </a:p>
          <a:p>
            <a:pPr indent="0" lvl="0" marL="0" rtl="0" algn="l">
              <a:lnSpc>
                <a:spcPct val="218181"/>
              </a:lnSpc>
              <a:spcBef>
                <a:spcPts val="3000"/>
              </a:spcBef>
              <a:spcAft>
                <a:spcPts val="0"/>
              </a:spcAft>
              <a:buNone/>
            </a:pPr>
            <a:r>
              <a:rPr lang="zh-TW" sz="1500">
                <a:solidFill>
                  <a:srgbClr val="292929"/>
                </a:solidFill>
                <a:highlight>
                  <a:srgbClr val="FFFFFF"/>
                </a:highlight>
                <a:latin typeface="Georgia"/>
                <a:ea typeface="Georgia"/>
                <a:cs typeface="Georgia"/>
                <a:sym typeface="Georgia"/>
              </a:rPr>
              <a:t>以 CQRS 所實現的視圖，與關聯式資料庫（RDBMS）所內建的視圖，其最大的不同在於，以 CQRS 所實現的視圖與原始資料可實體分離，甚至採用異質資料庫來存放。因為資料視圖的建立，是圍繞在業務需求，只要使用事件驅動，甚至可以彈性的創建各種樣態的視圖，而不影響既有資料庫效能。</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1200"/>
              </a:spcAft>
              <a:buNone/>
            </a:pPr>
            <a:r>
              <a:t/>
            </a:r>
            <a:endParaRPr/>
          </a:p>
        </p:txBody>
      </p:sp>
      <p:pic>
        <p:nvPicPr>
          <p:cNvPr id="384" name="Google Shape;384;p60"/>
          <p:cNvPicPr preferRelativeResize="0"/>
          <p:nvPr/>
        </p:nvPicPr>
        <p:blipFill>
          <a:blip r:embed="rId3">
            <a:alphaModFix/>
          </a:blip>
          <a:stretch>
            <a:fillRect/>
          </a:stretch>
        </p:blipFill>
        <p:spPr>
          <a:xfrm>
            <a:off x="0" y="912100"/>
            <a:ext cx="5715151" cy="374763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1"/>
          <p:cNvSpPr txBox="1"/>
          <p:nvPr>
            <p:ph idx="1" type="body"/>
          </p:nvPr>
        </p:nvSpPr>
        <p:spPr>
          <a:xfrm>
            <a:off x="4798425" y="789850"/>
            <a:ext cx="4172100" cy="4663800"/>
          </a:xfrm>
          <a:prstGeom prst="rect">
            <a:avLst/>
          </a:prstGeom>
        </p:spPr>
        <p:txBody>
          <a:bodyPr anchorCtr="0" anchor="t" bIns="91425" lIns="91425" spcFirstLastPara="1" rIns="91425" wrap="square" tIns="91425">
            <a:normAutofit fontScale="55000"/>
          </a:bodyPr>
          <a:lstStyle/>
          <a:p>
            <a:pPr indent="0" lvl="0" marL="0" rtl="0" algn="l">
              <a:lnSpc>
                <a:spcPct val="218181"/>
              </a:lnSpc>
              <a:spcBef>
                <a:spcPts val="3000"/>
              </a:spcBef>
              <a:spcAft>
                <a:spcPts val="0"/>
              </a:spcAft>
              <a:buNone/>
            </a:pPr>
            <a:r>
              <a:rPr lang="zh-TW" sz="1500">
                <a:solidFill>
                  <a:srgbClr val="292929"/>
                </a:solidFill>
                <a:highlight>
                  <a:srgbClr val="FFFFFF"/>
                </a:highlight>
                <a:latin typeface="Georgia"/>
                <a:ea typeface="Georgia"/>
                <a:cs typeface="Georgia"/>
                <a:sym typeface="Georgia"/>
              </a:rPr>
              <a:t>實現 CQRS 機制，多半採用的方法是使用事件驅動（Event-driven）來進行，這代表我們首先要搭建一套訊息佇列系統（Message Queuing System）來推送事件訊息。</a:t>
            </a:r>
            <a:endParaRPr sz="1500">
              <a:solidFill>
                <a:srgbClr val="292929"/>
              </a:solidFill>
              <a:highlight>
                <a:srgbClr val="FFFFFF"/>
              </a:highlight>
              <a:latin typeface="Georgia"/>
              <a:ea typeface="Georgia"/>
              <a:cs typeface="Georgia"/>
              <a:sym typeface="Georgia"/>
            </a:endParaRPr>
          </a:p>
          <a:p>
            <a:pPr indent="0" lvl="0" marL="0" rtl="0" algn="l">
              <a:lnSpc>
                <a:spcPct val="218181"/>
              </a:lnSpc>
              <a:spcBef>
                <a:spcPts val="3000"/>
              </a:spcBef>
              <a:spcAft>
                <a:spcPts val="0"/>
              </a:spcAft>
              <a:buNone/>
            </a:pPr>
            <a:r>
              <a:rPr lang="zh-TW" sz="1500">
                <a:solidFill>
                  <a:srgbClr val="292929"/>
                </a:solidFill>
                <a:highlight>
                  <a:srgbClr val="FFFFFF"/>
                </a:highlight>
                <a:latin typeface="Georgia"/>
                <a:ea typeface="Georgia"/>
                <a:cs typeface="Georgia"/>
                <a:sym typeface="Georgia"/>
              </a:rPr>
              <a:t>實現「讀取端服務」時，就去監聽事件訊息，因為這些事件訊息即代表著資料的變更，就依照事件描述的資料變更，同步寫入到服務自己的資料庫中。</a:t>
            </a:r>
            <a:endParaRPr sz="1500">
              <a:solidFill>
                <a:srgbClr val="292929"/>
              </a:solidFill>
              <a:highlight>
                <a:srgbClr val="FFFFFF"/>
              </a:highlight>
              <a:latin typeface="Georgia"/>
              <a:ea typeface="Georgia"/>
              <a:cs typeface="Georgia"/>
              <a:sym typeface="Georgia"/>
            </a:endParaRPr>
          </a:p>
          <a:p>
            <a:pPr indent="0" lvl="0" marL="0" rtl="0" algn="l">
              <a:lnSpc>
                <a:spcPct val="218181"/>
              </a:lnSpc>
              <a:spcBef>
                <a:spcPts val="3000"/>
              </a:spcBef>
              <a:spcAft>
                <a:spcPts val="0"/>
              </a:spcAft>
              <a:buNone/>
            </a:pPr>
            <a:r>
              <a:rPr lang="zh-TW" sz="1500">
                <a:solidFill>
                  <a:srgbClr val="292929"/>
                </a:solidFill>
                <a:highlight>
                  <a:srgbClr val="FFFFFF"/>
                </a:highlight>
                <a:latin typeface="Georgia"/>
                <a:ea typeface="Georgia"/>
                <a:cs typeface="Georgia"/>
                <a:sym typeface="Georgia"/>
              </a:rPr>
              <a:t>一旦某個服務接受了一個「命令」，執行了資料更新和寫入動作，會拋出一個「事件」，而讀取端服務或是對該資料有興趣的應用程式，就會接收事件並進行資料同步。</a:t>
            </a:r>
            <a:endParaRPr sz="1500">
              <a:solidFill>
                <a:srgbClr val="292929"/>
              </a:solidFill>
              <a:highlight>
                <a:srgbClr val="FFFFFF"/>
              </a:highlight>
              <a:latin typeface="Georgia"/>
              <a:ea typeface="Georgia"/>
              <a:cs typeface="Georgia"/>
              <a:sym typeface="Georgia"/>
            </a:endParaRPr>
          </a:p>
          <a:p>
            <a:pPr indent="0" lvl="0" marL="0" rtl="0" algn="l">
              <a:lnSpc>
                <a:spcPct val="218181"/>
              </a:lnSpc>
              <a:spcBef>
                <a:spcPts val="3000"/>
              </a:spcBef>
              <a:spcAft>
                <a:spcPts val="0"/>
              </a:spcAft>
              <a:buNone/>
            </a:pPr>
            <a:r>
              <a:rPr lang="zh-TW" sz="1500">
                <a:solidFill>
                  <a:srgbClr val="292929"/>
                </a:solidFill>
                <a:highlight>
                  <a:srgbClr val="FFFFFF"/>
                </a:highlight>
                <a:latin typeface="Georgia"/>
                <a:ea typeface="Georgia"/>
                <a:cs typeface="Georgia"/>
                <a:sym typeface="Georgia"/>
              </a:rPr>
              <a:t>另外，多座資料庫的情形，其實也可以採用傳統 Replication 和 CDC 的作法，不過考量到這類「讀取端服務」的資料庫生命週期，往往等於服務的生命週期，其服務擴展和維護維運上，可能相較於應用層的做法，會比較沒有彈性。</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1200"/>
              </a:spcAft>
              <a:buNone/>
            </a:pPr>
            <a:r>
              <a:t/>
            </a:r>
            <a:endParaRPr/>
          </a:p>
        </p:txBody>
      </p:sp>
      <p:pic>
        <p:nvPicPr>
          <p:cNvPr id="390" name="Google Shape;390;p61"/>
          <p:cNvPicPr preferRelativeResize="0"/>
          <p:nvPr/>
        </p:nvPicPr>
        <p:blipFill>
          <a:blip r:embed="rId3">
            <a:alphaModFix/>
          </a:blip>
          <a:stretch>
            <a:fillRect/>
          </a:stretch>
        </p:blipFill>
        <p:spPr>
          <a:xfrm>
            <a:off x="254300" y="667625"/>
            <a:ext cx="4544125" cy="43160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長照</a:t>
            </a:r>
            <a:endParaRPr/>
          </a:p>
        </p:txBody>
      </p:sp>
      <p:sp>
        <p:nvSpPr>
          <p:cNvPr id="113" name="Google Shape;113;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衛福部豐原醫院與台積電慈善基金會、台灣受恩公司合作，在獨居老人家中建置「遠距關懷系統」， 導入智慧藥盒、健康手環、視訊系統與室內定位感測器，照護團隊能夠即時掌握長者的生理數值、用藥情形與活動狀態，輔以視訊關懷，讓長者能在家安老。</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2"/>
          <p:cNvSpPr txBox="1"/>
          <p:nvPr>
            <p:ph idx="1" type="body"/>
          </p:nvPr>
        </p:nvSpPr>
        <p:spPr>
          <a:xfrm>
            <a:off x="5839325" y="697950"/>
            <a:ext cx="2832600" cy="4360800"/>
          </a:xfrm>
          <a:prstGeom prst="rect">
            <a:avLst/>
          </a:prstGeom>
        </p:spPr>
        <p:txBody>
          <a:bodyPr anchorCtr="0" anchor="t" bIns="91425" lIns="91425" spcFirstLastPara="1" rIns="91425" wrap="square" tIns="91425">
            <a:normAutofit fontScale="47500"/>
          </a:bodyPr>
          <a:lstStyle/>
          <a:p>
            <a:pPr indent="0" lvl="0" marL="0" rtl="0" algn="l">
              <a:lnSpc>
                <a:spcPct val="218181"/>
              </a:lnSpc>
              <a:spcBef>
                <a:spcPts val="3000"/>
              </a:spcBef>
              <a:spcAft>
                <a:spcPts val="0"/>
              </a:spcAft>
              <a:buNone/>
            </a:pPr>
            <a:r>
              <a:rPr lang="zh-TW" sz="1500">
                <a:solidFill>
                  <a:srgbClr val="292929"/>
                </a:solidFill>
                <a:highlight>
                  <a:srgbClr val="FFFFFF"/>
                </a:highlight>
                <a:latin typeface="Georgia"/>
                <a:ea typeface="Georgia"/>
                <a:cs typeface="Georgia"/>
                <a:sym typeface="Georgia"/>
              </a:rPr>
              <a:t>如果今天，我們的視圖資料不幸損毀，需要重頭同步並回復整個資料，又或是我們的讀取端服務突然中斷，導致事件遺失，該怎麼處理？這時，我們會採用 Event Sourcing 的方法實現事件回放，從特定時間點開始把事件回放，然後依照回放的事件內容執行同步工作。</a:t>
            </a:r>
            <a:endParaRPr sz="1500">
              <a:solidFill>
                <a:srgbClr val="292929"/>
              </a:solidFill>
              <a:highlight>
                <a:srgbClr val="FFFFFF"/>
              </a:highlight>
              <a:latin typeface="Georgia"/>
              <a:ea typeface="Georgia"/>
              <a:cs typeface="Georgia"/>
              <a:sym typeface="Georgia"/>
            </a:endParaRPr>
          </a:p>
          <a:p>
            <a:pPr indent="0" lvl="0" marL="0" rtl="0" algn="l">
              <a:lnSpc>
                <a:spcPct val="218181"/>
              </a:lnSpc>
              <a:spcBef>
                <a:spcPts val="3000"/>
              </a:spcBef>
              <a:spcAft>
                <a:spcPts val="0"/>
              </a:spcAft>
              <a:buNone/>
            </a:pPr>
            <a:r>
              <a:rPr lang="zh-TW" sz="1500">
                <a:solidFill>
                  <a:srgbClr val="292929"/>
                </a:solidFill>
                <a:highlight>
                  <a:srgbClr val="FFFFFF"/>
                </a:highlight>
                <a:latin typeface="Georgia"/>
                <a:ea typeface="Georgia"/>
                <a:cs typeface="Georgia"/>
                <a:sym typeface="Georgia"/>
              </a:rPr>
              <a:t>為了實現 Event Sourcing 的機制，通常要仰賴日誌型（Log-based）的訊息佇列系統才能達成，例如：Kafka、NATS Streaming 等。這類訊息佇列系統，會將訊息照順序堆積儲存起來，並讓訊息消費者（Consumer）記錄自己最後讀取的位置（offset），並可以決定自己要從哪一個位置開始回放訊息。</a:t>
            </a:r>
            <a:endParaRPr sz="1500">
              <a:solidFill>
                <a:srgbClr val="292929"/>
              </a:solidFill>
              <a:highlight>
                <a:srgbClr val="FFFFFF"/>
              </a:highlight>
              <a:latin typeface="Georgia"/>
              <a:ea typeface="Georgia"/>
              <a:cs typeface="Georgia"/>
              <a:sym typeface="Georgia"/>
            </a:endParaRPr>
          </a:p>
          <a:p>
            <a:pPr indent="0" lvl="0" marL="0" rtl="0" algn="l">
              <a:lnSpc>
                <a:spcPct val="218181"/>
              </a:lnSpc>
              <a:spcBef>
                <a:spcPts val="3000"/>
              </a:spcBef>
              <a:spcAft>
                <a:spcPts val="0"/>
              </a:spcAft>
              <a:buNone/>
            </a:pPr>
            <a:r>
              <a:rPr lang="zh-TW" sz="1500">
                <a:solidFill>
                  <a:srgbClr val="292929"/>
                </a:solidFill>
                <a:highlight>
                  <a:srgbClr val="FFFFFF"/>
                </a:highlight>
                <a:latin typeface="Georgia"/>
                <a:ea typeface="Georgia"/>
                <a:cs typeface="Georgia"/>
                <a:sym typeface="Georgia"/>
              </a:rPr>
              <a:t>運用這種回放機制，可以重新回復資料，也不用擔心事件遺失等問題。如果今天我們想要增加視圖的資料副本，也可以直接部署一個新的視圖服務，就可以從事件生成出一套完整的視圖資料庫。</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1200"/>
              </a:spcAft>
              <a:buNone/>
            </a:pPr>
            <a:r>
              <a:t/>
            </a:r>
            <a:endParaRPr/>
          </a:p>
        </p:txBody>
      </p:sp>
      <p:pic>
        <p:nvPicPr>
          <p:cNvPr id="396" name="Google Shape;396;p62"/>
          <p:cNvPicPr preferRelativeResize="0"/>
          <p:nvPr/>
        </p:nvPicPr>
        <p:blipFill>
          <a:blip r:embed="rId3">
            <a:alphaModFix/>
          </a:blip>
          <a:stretch>
            <a:fillRect/>
          </a:stretch>
        </p:blipFill>
        <p:spPr>
          <a:xfrm>
            <a:off x="568402" y="921500"/>
            <a:ext cx="5130874" cy="38599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3"/>
          <p:cNvSpPr txBox="1"/>
          <p:nvPr>
            <p:ph idx="1" type="body"/>
          </p:nvPr>
        </p:nvSpPr>
        <p:spPr>
          <a:xfrm>
            <a:off x="5764100" y="697775"/>
            <a:ext cx="3312300" cy="4342200"/>
          </a:xfrm>
          <a:prstGeom prst="rect">
            <a:avLst/>
          </a:prstGeom>
        </p:spPr>
        <p:txBody>
          <a:bodyPr anchorCtr="0" anchor="t" bIns="91425" lIns="91425" spcFirstLastPara="1" rIns="91425" wrap="square" tIns="91425">
            <a:normAutofit fontScale="55000" lnSpcReduction="20000"/>
          </a:bodyPr>
          <a:lstStyle/>
          <a:p>
            <a:pPr indent="0" lvl="0" marL="0" rtl="0" algn="l">
              <a:lnSpc>
                <a:spcPct val="218181"/>
              </a:lnSpc>
              <a:spcBef>
                <a:spcPts val="3000"/>
              </a:spcBef>
              <a:spcAft>
                <a:spcPts val="0"/>
              </a:spcAft>
              <a:buNone/>
            </a:pPr>
            <a:r>
              <a:rPr lang="zh-TW" sz="1500">
                <a:solidFill>
                  <a:srgbClr val="292929"/>
                </a:solidFill>
                <a:latin typeface="Georgia"/>
                <a:ea typeface="Georgia"/>
                <a:cs typeface="Georgia"/>
                <a:sym typeface="Georgia"/>
              </a:rPr>
              <a:t>使用 Event Sourcing 來進行資料回復通常已經能解決大部分的問題，但問題是當事件非常多的時候怎麼辦？首先是訊息佇列系統可能有容量限制，不會無限度地存放所有訊息；再來是當訊息非常多，用回放方式來重建資料庫是一件耗時耗力、可能跑到天荒地老的工作。</a:t>
            </a:r>
            <a:endParaRPr sz="1500">
              <a:solidFill>
                <a:srgbClr val="292929"/>
              </a:solidFill>
              <a:latin typeface="Georgia"/>
              <a:ea typeface="Georgia"/>
              <a:cs typeface="Georgia"/>
              <a:sym typeface="Georgia"/>
            </a:endParaRPr>
          </a:p>
          <a:p>
            <a:pPr indent="0" lvl="0" marL="0" rtl="0" algn="l">
              <a:lnSpc>
                <a:spcPct val="218181"/>
              </a:lnSpc>
              <a:spcBef>
                <a:spcPts val="3000"/>
              </a:spcBef>
              <a:spcAft>
                <a:spcPts val="0"/>
              </a:spcAft>
              <a:buNone/>
            </a:pPr>
            <a:r>
              <a:rPr lang="zh-TW" sz="1500">
                <a:solidFill>
                  <a:srgbClr val="292929"/>
                </a:solidFill>
                <a:latin typeface="Georgia"/>
                <a:ea typeface="Georgia"/>
                <a:cs typeface="Georgia"/>
                <a:sym typeface="Georgia"/>
              </a:rPr>
              <a:t>這時，資料快照（Data Snapshot）或快取（Cache）就是一個需要被實現的機制，將資料庫最後的資料樣貌儲存一份，當我們在做服務擴展而要重建一個新的資料庫時，就可以從資料快照取得一份，並從該資料最後的事件位置繼續回放和接收同步。</a:t>
            </a:r>
            <a:endParaRPr sz="1500">
              <a:solidFill>
                <a:srgbClr val="292929"/>
              </a:solidFill>
              <a:latin typeface="Georgia"/>
              <a:ea typeface="Georgia"/>
              <a:cs typeface="Georgia"/>
              <a:sym typeface="Georgia"/>
            </a:endParaRPr>
          </a:p>
          <a:p>
            <a:pPr indent="0" lvl="0" marL="0" rtl="0" algn="l">
              <a:lnSpc>
                <a:spcPct val="218181"/>
              </a:lnSpc>
              <a:spcBef>
                <a:spcPts val="3000"/>
              </a:spcBef>
              <a:spcAft>
                <a:spcPts val="0"/>
              </a:spcAft>
              <a:buNone/>
            </a:pPr>
            <a:r>
              <a:rPr lang="zh-TW" sz="1500">
                <a:solidFill>
                  <a:srgbClr val="292929"/>
                </a:solidFill>
                <a:latin typeface="Georgia"/>
                <a:ea typeface="Georgia"/>
                <a:cs typeface="Georgia"/>
                <a:sym typeface="Georgia"/>
              </a:rPr>
              <a:t>當然，你也可以不準備資料快照，直接從既有正常的視圖服務資料庫中，直接用資料庫系統的 Replication 機制，或是寫程式去複製一份資料出來進行重建資料庫的工作。只不過，這樣會衝擊其中其中一個正在運行的服務效能。</a:t>
            </a:r>
            <a:endParaRPr sz="1500">
              <a:solidFill>
                <a:srgbClr val="292929"/>
              </a:solidFill>
              <a:latin typeface="Georgia"/>
              <a:ea typeface="Georgia"/>
              <a:cs typeface="Georgia"/>
              <a:sym typeface="Georgia"/>
            </a:endParaRPr>
          </a:p>
          <a:p>
            <a:pPr indent="0" lvl="0" marL="0" rtl="0" algn="l">
              <a:spcBef>
                <a:spcPts val="0"/>
              </a:spcBef>
              <a:spcAft>
                <a:spcPts val="1200"/>
              </a:spcAft>
              <a:buNone/>
            </a:pPr>
            <a:r>
              <a:t/>
            </a:r>
            <a:endParaRPr/>
          </a:p>
        </p:txBody>
      </p:sp>
      <p:pic>
        <p:nvPicPr>
          <p:cNvPr id="402" name="Google Shape;402;p63"/>
          <p:cNvPicPr preferRelativeResize="0"/>
          <p:nvPr/>
        </p:nvPicPr>
        <p:blipFill>
          <a:blip r:embed="rId3">
            <a:alphaModFix/>
          </a:blip>
          <a:stretch>
            <a:fillRect/>
          </a:stretch>
        </p:blipFill>
        <p:spPr>
          <a:xfrm>
            <a:off x="124200" y="697775"/>
            <a:ext cx="5705725" cy="41918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4"/>
          <p:cNvSpPr txBox="1"/>
          <p:nvPr>
            <p:ph type="title"/>
          </p:nvPr>
        </p:nvSpPr>
        <p:spPr>
          <a:xfrm>
            <a:off x="727650" y="961325"/>
            <a:ext cx="7688700" cy="731100"/>
          </a:xfrm>
          <a:prstGeom prst="rect">
            <a:avLst/>
          </a:prstGeom>
        </p:spPr>
        <p:txBody>
          <a:bodyPr anchorCtr="0" anchor="t" bIns="91425" lIns="91425" spcFirstLastPara="1" rIns="91425" wrap="square" tIns="91425">
            <a:normAutofit/>
          </a:bodyPr>
          <a:lstStyle/>
          <a:p>
            <a:pPr indent="0" lvl="0" marL="0" rtl="0" algn="l">
              <a:lnSpc>
                <a:spcPct val="91304"/>
              </a:lnSpc>
              <a:spcBef>
                <a:spcPts val="4700"/>
              </a:spcBef>
              <a:spcAft>
                <a:spcPts val="0"/>
              </a:spcAft>
              <a:buNone/>
            </a:pPr>
            <a:r>
              <a:rPr lang="zh-TW" sz="1650">
                <a:solidFill>
                  <a:srgbClr val="292929"/>
                </a:solidFill>
                <a:highlight>
                  <a:srgbClr val="FFFFFF"/>
                </a:highlight>
                <a:latin typeface="Arial"/>
                <a:ea typeface="Arial"/>
                <a:cs typeface="Arial"/>
                <a:sym typeface="Arial"/>
              </a:rPr>
              <a:t>降低與外部的訊息佇列系統的耦合程度</a:t>
            </a:r>
            <a:endParaRPr/>
          </a:p>
        </p:txBody>
      </p:sp>
      <p:sp>
        <p:nvSpPr>
          <p:cNvPr id="408" name="Google Shape;408;p64"/>
          <p:cNvSpPr txBox="1"/>
          <p:nvPr>
            <p:ph idx="1" type="body"/>
          </p:nvPr>
        </p:nvSpPr>
        <p:spPr>
          <a:xfrm>
            <a:off x="466175" y="1692425"/>
            <a:ext cx="7688700" cy="3168000"/>
          </a:xfrm>
          <a:prstGeom prst="rect">
            <a:avLst/>
          </a:prstGeom>
        </p:spPr>
        <p:txBody>
          <a:bodyPr anchorCtr="0" anchor="t" bIns="91425" lIns="91425" spcFirstLastPara="1" rIns="91425" wrap="square" tIns="91425">
            <a:normAutofit fontScale="47500"/>
          </a:bodyPr>
          <a:lstStyle/>
          <a:p>
            <a:pPr indent="0" lvl="0" marL="0" rtl="0" algn="l">
              <a:lnSpc>
                <a:spcPct val="218181"/>
              </a:lnSpc>
              <a:spcBef>
                <a:spcPts val="1300"/>
              </a:spcBef>
              <a:spcAft>
                <a:spcPts val="0"/>
              </a:spcAft>
              <a:buNone/>
            </a:pPr>
            <a:r>
              <a:rPr lang="zh-TW" sz="1500">
                <a:solidFill>
                  <a:srgbClr val="292929"/>
                </a:solidFill>
                <a:highlight>
                  <a:srgbClr val="FFFFFF"/>
                </a:highlight>
                <a:latin typeface="Georgia"/>
                <a:ea typeface="Georgia"/>
                <a:cs typeface="Georgia"/>
                <a:sym typeface="Georgia"/>
              </a:rPr>
              <a:t>設計微服務架構時，服務間需要講求低耦合（Loose），而且要時時刻刻考慮單點故障（Single Point of Failure）的問題。這代表，我們的視圖服務，應該最大限度的與外界保持低耦合的狀態，而且當外部系統有問題，不該影響我們服務內的機制。</a:t>
            </a:r>
            <a:endParaRPr sz="1500">
              <a:solidFill>
                <a:srgbClr val="292929"/>
              </a:solidFill>
              <a:highlight>
                <a:srgbClr val="FFFFFF"/>
              </a:highlight>
              <a:latin typeface="Georgia"/>
              <a:ea typeface="Georgia"/>
              <a:cs typeface="Georgia"/>
              <a:sym typeface="Georgia"/>
            </a:endParaRPr>
          </a:p>
          <a:p>
            <a:pPr indent="0" lvl="0" marL="0" rtl="0" algn="l">
              <a:lnSpc>
                <a:spcPct val="218181"/>
              </a:lnSpc>
              <a:spcBef>
                <a:spcPts val="3000"/>
              </a:spcBef>
              <a:spcAft>
                <a:spcPts val="0"/>
              </a:spcAft>
              <a:buNone/>
            </a:pPr>
            <a:r>
              <a:rPr lang="zh-TW" sz="1500">
                <a:solidFill>
                  <a:srgbClr val="292929"/>
                </a:solidFill>
                <a:highlight>
                  <a:srgbClr val="FFFFFF"/>
                </a:highlight>
                <a:latin typeface="Georgia"/>
                <a:ea typeface="Georgia"/>
                <a:cs typeface="Georgia"/>
                <a:sym typeface="Georgia"/>
              </a:rPr>
              <a:t>這問題的關鍵點在於過於中心化的訊息佇列系統，如果我們只有架一座訊息佇列系統，讓所有的服務共用，這代表除了實現正常的訊息傳遞之外，連 Event Sourcing 的工作（如：回放機制）壓力都在同一座訊息佇列。</a:t>
            </a:r>
            <a:endParaRPr sz="1500">
              <a:solidFill>
                <a:srgbClr val="292929"/>
              </a:solidFill>
              <a:highlight>
                <a:srgbClr val="FFFFFF"/>
              </a:highlight>
              <a:latin typeface="Georgia"/>
              <a:ea typeface="Georgia"/>
              <a:cs typeface="Georgia"/>
              <a:sym typeface="Georgia"/>
            </a:endParaRPr>
          </a:p>
          <a:p>
            <a:pPr indent="0" lvl="0" marL="0" rtl="0" algn="l">
              <a:lnSpc>
                <a:spcPct val="218181"/>
              </a:lnSpc>
              <a:spcBef>
                <a:spcPts val="3000"/>
              </a:spcBef>
              <a:spcAft>
                <a:spcPts val="0"/>
              </a:spcAft>
              <a:buNone/>
            </a:pPr>
            <a:r>
              <a:rPr lang="zh-TW" sz="1500">
                <a:solidFill>
                  <a:srgbClr val="292929"/>
                </a:solidFill>
                <a:highlight>
                  <a:srgbClr val="FFFFFF"/>
                </a:highlight>
                <a:latin typeface="Georgia"/>
                <a:ea typeface="Georgia"/>
                <a:cs typeface="Georgia"/>
                <a:sym typeface="Georgia"/>
              </a:rPr>
              <a:t>導致每次回放領域事件（Domain Event），我們就會促使這個外部的訊息佇列系統，回放所有的事件， 衝擊效能。此外，假設這個外部的訊息佇列系統失效，也將會使我們的視圖服務的擴展和回復工作無法進行。</a:t>
            </a:r>
            <a:endParaRPr sz="1500">
              <a:solidFill>
                <a:srgbClr val="292929"/>
              </a:solidFill>
              <a:highlight>
                <a:srgbClr val="FFFFFF"/>
              </a:highlight>
              <a:latin typeface="Georgia"/>
              <a:ea typeface="Georgia"/>
              <a:cs typeface="Georgia"/>
              <a:sym typeface="Georgia"/>
            </a:endParaRPr>
          </a:p>
          <a:p>
            <a:pPr indent="0" lvl="0" marL="0" rtl="0" algn="l">
              <a:lnSpc>
                <a:spcPct val="218181"/>
              </a:lnSpc>
              <a:spcBef>
                <a:spcPts val="3000"/>
              </a:spcBef>
              <a:spcAft>
                <a:spcPts val="0"/>
              </a:spcAft>
              <a:buNone/>
            </a:pPr>
            <a:r>
              <a:rPr lang="zh-TW" sz="1500">
                <a:solidFill>
                  <a:srgbClr val="292929"/>
                </a:solidFill>
                <a:highlight>
                  <a:srgbClr val="FFFFFF"/>
                </a:highlight>
                <a:latin typeface="Georgia"/>
                <a:ea typeface="Georgia"/>
                <a:cs typeface="Georgia"/>
                <a:sym typeface="Georgia"/>
              </a:rPr>
              <a:t>解決方法是在服務內部搭建一個獨立使用的訊息佇列系統，使外部系統無法直接影響服務的正常。</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12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5"/>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a:t>Cryptographic splitting</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zh-TW" sz="1600"/>
              <a:t>張麒仙</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6"/>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Data Storage on Cloud using Split-Merge and Hybrid Cryptographic Techniques (2022)</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67"/>
          <p:cNvPicPr preferRelativeResize="0"/>
          <p:nvPr/>
        </p:nvPicPr>
        <p:blipFill>
          <a:blip r:embed="rId3">
            <a:alphaModFix/>
          </a:blip>
          <a:stretch>
            <a:fillRect/>
          </a:stretch>
        </p:blipFill>
        <p:spPr>
          <a:xfrm>
            <a:off x="321696" y="1387225"/>
            <a:ext cx="3935109" cy="3289650"/>
          </a:xfrm>
          <a:prstGeom prst="rect">
            <a:avLst/>
          </a:prstGeom>
          <a:noFill/>
          <a:ln>
            <a:noFill/>
          </a:ln>
        </p:spPr>
      </p:pic>
      <p:pic>
        <p:nvPicPr>
          <p:cNvPr id="424" name="Google Shape;424;p67"/>
          <p:cNvPicPr preferRelativeResize="0"/>
          <p:nvPr/>
        </p:nvPicPr>
        <p:blipFill>
          <a:blip r:embed="rId4">
            <a:alphaModFix/>
          </a:blip>
          <a:stretch>
            <a:fillRect/>
          </a:stretch>
        </p:blipFill>
        <p:spPr>
          <a:xfrm>
            <a:off x="4462175" y="569000"/>
            <a:ext cx="3291725" cy="4447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68"/>
          <p:cNvPicPr preferRelativeResize="0"/>
          <p:nvPr/>
        </p:nvPicPr>
        <p:blipFill>
          <a:blip r:embed="rId3">
            <a:alphaModFix/>
          </a:blip>
          <a:stretch>
            <a:fillRect/>
          </a:stretch>
        </p:blipFill>
        <p:spPr>
          <a:xfrm>
            <a:off x="366850" y="847975"/>
            <a:ext cx="4499624" cy="3906200"/>
          </a:xfrm>
          <a:prstGeom prst="rect">
            <a:avLst/>
          </a:prstGeom>
          <a:noFill/>
          <a:ln>
            <a:noFill/>
          </a:ln>
        </p:spPr>
      </p:pic>
      <p:pic>
        <p:nvPicPr>
          <p:cNvPr id="430" name="Google Shape;430;p68"/>
          <p:cNvPicPr preferRelativeResize="0"/>
          <p:nvPr/>
        </p:nvPicPr>
        <p:blipFill>
          <a:blip r:embed="rId4">
            <a:alphaModFix/>
          </a:blip>
          <a:stretch>
            <a:fillRect/>
          </a:stretch>
        </p:blipFill>
        <p:spPr>
          <a:xfrm>
            <a:off x="4973949" y="953475"/>
            <a:ext cx="3972726" cy="385608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69"/>
          <p:cNvPicPr preferRelativeResize="0"/>
          <p:nvPr/>
        </p:nvPicPr>
        <p:blipFill>
          <a:blip r:embed="rId3">
            <a:alphaModFix/>
          </a:blip>
          <a:stretch>
            <a:fillRect/>
          </a:stretch>
        </p:blipFill>
        <p:spPr>
          <a:xfrm>
            <a:off x="3572049" y="883450"/>
            <a:ext cx="4440749" cy="3912975"/>
          </a:xfrm>
          <a:prstGeom prst="rect">
            <a:avLst/>
          </a:prstGeom>
          <a:noFill/>
          <a:ln>
            <a:noFill/>
          </a:ln>
        </p:spPr>
      </p:pic>
      <p:sp>
        <p:nvSpPr>
          <p:cNvPr id="436" name="Google Shape;436;p69"/>
          <p:cNvSpPr txBox="1"/>
          <p:nvPr/>
        </p:nvSpPr>
        <p:spPr>
          <a:xfrm>
            <a:off x="816075" y="1362625"/>
            <a:ext cx="2560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latin typeface="DFKai-SB"/>
                <a:ea typeface="DFKai-SB"/>
                <a:cs typeface="DFKai-SB"/>
                <a:sym typeface="DFKai-SB"/>
              </a:rPr>
              <a:t>可以作為</a:t>
            </a:r>
            <a:endParaRPr sz="1800">
              <a:latin typeface="DFKai-SB"/>
              <a:ea typeface="DFKai-SB"/>
              <a:cs typeface="DFKai-SB"/>
              <a:sym typeface="DFKai-SB"/>
            </a:endParaRPr>
          </a:p>
          <a:p>
            <a:pPr indent="0" lvl="0" marL="0" rtl="0" algn="l">
              <a:spcBef>
                <a:spcPts val="0"/>
              </a:spcBef>
              <a:spcAft>
                <a:spcPts val="0"/>
              </a:spcAft>
              <a:buNone/>
            </a:pPr>
            <a:r>
              <a:rPr lang="zh-TW" sz="1800">
                <a:latin typeface="DFKai-SB"/>
                <a:ea typeface="DFKai-SB"/>
                <a:cs typeface="DFKai-SB"/>
                <a:sym typeface="DFKai-SB"/>
              </a:rPr>
              <a:t>期末報告的呈現方式</a:t>
            </a:r>
            <a:endParaRPr sz="1800">
              <a:latin typeface="DFKai-SB"/>
              <a:ea typeface="DFKai-SB"/>
              <a:cs typeface="DFKai-SB"/>
              <a:sym typeface="DFKai-SB"/>
            </a:endParaRPr>
          </a:p>
          <a:p>
            <a:pPr indent="0" lvl="0" marL="0" rtl="0" algn="l">
              <a:spcBef>
                <a:spcPts val="0"/>
              </a:spcBef>
              <a:spcAft>
                <a:spcPts val="0"/>
              </a:spcAft>
              <a:buNone/>
            </a:pPr>
            <a:r>
              <a:rPr lang="zh-TW" sz="1800">
                <a:latin typeface="DFKai-SB"/>
                <a:ea typeface="DFKai-SB"/>
                <a:cs typeface="DFKai-SB"/>
                <a:sym typeface="DFKai-SB"/>
              </a:rPr>
              <a:t>(</a:t>
            </a:r>
            <a:r>
              <a:rPr lang="zh-TW" sz="1800">
                <a:latin typeface="Times New Roman"/>
                <a:ea typeface="Times New Roman"/>
                <a:cs typeface="Times New Roman"/>
                <a:sym typeface="Times New Roman"/>
              </a:rPr>
              <a:t>Demo</a:t>
            </a:r>
            <a:r>
              <a:rPr lang="zh-TW" sz="1800">
                <a:latin typeface="DFKai-SB"/>
                <a:ea typeface="DFKai-SB"/>
                <a:cs typeface="DFKai-SB"/>
                <a:sym typeface="DFKai-SB"/>
              </a:rPr>
              <a:t>)</a:t>
            </a:r>
            <a:endParaRPr sz="1800">
              <a:latin typeface="DFKai-SB"/>
              <a:ea typeface="DFKai-SB"/>
              <a:cs typeface="DFKai-SB"/>
              <a:sym typeface="DFKai-SB"/>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70"/>
          <p:cNvPicPr preferRelativeResize="0"/>
          <p:nvPr/>
        </p:nvPicPr>
        <p:blipFill>
          <a:blip r:embed="rId3">
            <a:alphaModFix/>
          </a:blip>
          <a:stretch>
            <a:fillRect/>
          </a:stretch>
        </p:blipFill>
        <p:spPr>
          <a:xfrm>
            <a:off x="3154387" y="1441200"/>
            <a:ext cx="2923480" cy="2261100"/>
          </a:xfrm>
          <a:prstGeom prst="rect">
            <a:avLst/>
          </a:prstGeom>
          <a:noFill/>
          <a:ln>
            <a:noFill/>
          </a:ln>
        </p:spPr>
      </p:pic>
      <p:pic>
        <p:nvPicPr>
          <p:cNvPr id="442" name="Google Shape;442;p70"/>
          <p:cNvPicPr preferRelativeResize="0"/>
          <p:nvPr/>
        </p:nvPicPr>
        <p:blipFill>
          <a:blip r:embed="rId4">
            <a:alphaModFix/>
          </a:blip>
          <a:stretch>
            <a:fillRect/>
          </a:stretch>
        </p:blipFill>
        <p:spPr>
          <a:xfrm>
            <a:off x="6204350" y="1476895"/>
            <a:ext cx="2791250" cy="2189730"/>
          </a:xfrm>
          <a:prstGeom prst="rect">
            <a:avLst/>
          </a:prstGeom>
          <a:noFill/>
          <a:ln>
            <a:noFill/>
          </a:ln>
        </p:spPr>
      </p:pic>
      <p:pic>
        <p:nvPicPr>
          <p:cNvPr id="443" name="Google Shape;443;p70"/>
          <p:cNvPicPr preferRelativeResize="0"/>
          <p:nvPr/>
        </p:nvPicPr>
        <p:blipFill>
          <a:blip r:embed="rId5">
            <a:alphaModFix/>
          </a:blip>
          <a:stretch>
            <a:fillRect/>
          </a:stretch>
        </p:blipFill>
        <p:spPr>
          <a:xfrm>
            <a:off x="50799" y="756175"/>
            <a:ext cx="3133525" cy="29104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1"/>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On cryptographic properties of cubic and splitting Boolean functions (2022)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民眾返家照護管理APP</a:t>
            </a:r>
            <a:endParaRPr/>
          </a:p>
        </p:txBody>
      </p:sp>
      <p:sp>
        <p:nvSpPr>
          <p:cNvPr id="119" name="Google Shape;119;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solidFill>
                  <a:srgbClr val="515151"/>
                </a:solidFill>
                <a:latin typeface="Noto Sans"/>
                <a:ea typeface="Noto Sans"/>
                <a:cs typeface="Noto Sans"/>
                <a:sym typeface="Noto Sans"/>
              </a:rPr>
              <a:t>慢性病</a:t>
            </a:r>
            <a:endParaRPr sz="1200">
              <a:solidFill>
                <a:srgbClr val="515151"/>
              </a:solidFill>
              <a:latin typeface="Noto Sans"/>
              <a:ea typeface="Noto Sans"/>
              <a:cs typeface="Noto Sans"/>
              <a:sym typeface="Noto Sans"/>
            </a:endParaRPr>
          </a:p>
          <a:p>
            <a:pPr indent="0" lvl="0" marL="0" rtl="0" algn="l">
              <a:spcBef>
                <a:spcPts val="1200"/>
              </a:spcBef>
              <a:spcAft>
                <a:spcPts val="0"/>
              </a:spcAft>
              <a:buNone/>
            </a:pPr>
            <a:r>
              <a:rPr lang="zh-TW" sz="1200">
                <a:solidFill>
                  <a:srgbClr val="515151"/>
                </a:solidFill>
                <a:latin typeface="Noto Sans"/>
                <a:ea typeface="Noto Sans"/>
                <a:cs typeface="Noto Sans"/>
                <a:sym typeface="Noto Sans"/>
              </a:rPr>
              <a:t>糖尿病患者可藉由手機上傳個人的血糖值、用藥紀錄與飲食狀況，讓醫事團隊能遠端掌握資料，線上提供諮詢與個人化的照護建議。</a:t>
            </a:r>
            <a:endParaRPr sz="1200">
              <a:solidFill>
                <a:srgbClr val="515151"/>
              </a:solidFill>
              <a:latin typeface="Noto Sans"/>
              <a:ea typeface="Noto Sans"/>
              <a:cs typeface="Noto Sans"/>
              <a:sym typeface="Noto Sans"/>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2"/>
          <p:cNvSpPr txBox="1"/>
          <p:nvPr/>
        </p:nvSpPr>
        <p:spPr>
          <a:xfrm>
            <a:off x="6144000" y="4866600"/>
            <a:ext cx="3000000" cy="276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1200"/>
              </a:spcAft>
              <a:buNone/>
            </a:pPr>
            <a:r>
              <a:rPr lang="zh-TW" sz="600">
                <a:solidFill>
                  <a:schemeClr val="accent1"/>
                </a:solidFill>
                <a:latin typeface="Lato"/>
                <a:ea typeface="Lato"/>
                <a:cs typeface="Lato"/>
                <a:sym typeface="Lato"/>
              </a:rPr>
              <a:t>For more information, please visit https://youtu.be/kkMps3X_tEE</a:t>
            </a:r>
            <a:endParaRPr/>
          </a:p>
        </p:txBody>
      </p:sp>
      <p:pic>
        <p:nvPicPr>
          <p:cNvPr id="454" name="Google Shape;454;p72"/>
          <p:cNvPicPr preferRelativeResize="0"/>
          <p:nvPr/>
        </p:nvPicPr>
        <p:blipFill>
          <a:blip r:embed="rId3">
            <a:alphaModFix/>
          </a:blip>
          <a:stretch>
            <a:fillRect/>
          </a:stretch>
        </p:blipFill>
        <p:spPr>
          <a:xfrm>
            <a:off x="808575" y="2993750"/>
            <a:ext cx="4871925" cy="2009750"/>
          </a:xfrm>
          <a:prstGeom prst="rect">
            <a:avLst/>
          </a:prstGeom>
          <a:noFill/>
          <a:ln>
            <a:noFill/>
          </a:ln>
        </p:spPr>
      </p:pic>
      <p:pic>
        <p:nvPicPr>
          <p:cNvPr id="455" name="Google Shape;455;p72"/>
          <p:cNvPicPr preferRelativeResize="0"/>
          <p:nvPr/>
        </p:nvPicPr>
        <p:blipFill>
          <a:blip r:embed="rId4">
            <a:alphaModFix/>
          </a:blip>
          <a:stretch>
            <a:fillRect/>
          </a:stretch>
        </p:blipFill>
        <p:spPr>
          <a:xfrm>
            <a:off x="741200" y="630750"/>
            <a:ext cx="4718675" cy="2268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Reference</a:t>
            </a:r>
            <a:endParaRPr/>
          </a:p>
        </p:txBody>
      </p:sp>
      <p:sp>
        <p:nvSpPr>
          <p:cNvPr id="461" name="Google Shape;461;p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zh-TW" u="sng">
                <a:solidFill>
                  <a:schemeClr val="hlink"/>
                </a:solidFill>
                <a:hlinkClick r:id="rId3"/>
              </a:rPr>
              <a:t>https://reader.elsevier.com/reader/sd/pii/S1574119215000942?token=AA955A938390A191EAFD131363252192D0FD80C53C73D8AA1FC32E92E3713C0992EC44BC0C6C87F6CB8B8F34381F9E72&amp;originRegion=us-east-1&amp;originCreation=20221114091852</a:t>
            </a:r>
            <a:endParaRPr/>
          </a:p>
          <a:p>
            <a:pPr indent="-311150" lvl="0" marL="457200" rtl="0" algn="l">
              <a:spcBef>
                <a:spcPts val="0"/>
              </a:spcBef>
              <a:spcAft>
                <a:spcPts val="0"/>
              </a:spcAft>
              <a:buSzPts val="1300"/>
              <a:buAutoNum type="arabicPeriod"/>
            </a:pPr>
            <a:r>
              <a:rPr lang="zh-TW" u="sng">
                <a:solidFill>
                  <a:schemeClr val="hlink"/>
                </a:solidFill>
                <a:hlinkClick r:id="rId4"/>
              </a:rPr>
              <a:t>http://journal.hmjournals.com/index.php/IJITC/article/view/522/825</a:t>
            </a:r>
            <a:endParaRPr/>
          </a:p>
          <a:p>
            <a:pPr indent="-311150" lvl="0" marL="457200" rtl="0" algn="l">
              <a:spcBef>
                <a:spcPts val="0"/>
              </a:spcBef>
              <a:spcAft>
                <a:spcPts val="0"/>
              </a:spcAft>
              <a:buSzPts val="1300"/>
              <a:buAutoNum type="arabicPeriod"/>
            </a:pPr>
            <a:r>
              <a:rPr lang="zh-TW" u="sng">
                <a:solidFill>
                  <a:schemeClr val="hlink"/>
                </a:solidFill>
                <a:hlinkClick r:id="rId5"/>
              </a:rPr>
              <a:t>https://ieeexplore.ieee.org/stamp/stamp.jsp?tp=&amp;arnumber=9725841</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4"/>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a:t>Homomorphic encryption</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zh-TW" sz="1600"/>
              <a:t>蔡佳誠</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Type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Three Types of Homomorphic Encryption</a:t>
            </a:r>
            <a:endParaRPr/>
          </a:p>
        </p:txBody>
      </p:sp>
      <p:sp>
        <p:nvSpPr>
          <p:cNvPr id="477" name="Google Shape;477;p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zh-TW"/>
              <a:t>Partially Homomorphic Encryption (PHE)：A defined operation can be performed infinite times on the ciphertext. -&gt; addition 或 multiplication </a:t>
            </a:r>
            <a:r>
              <a:rPr lang="zh-TW"/>
              <a:t>其中一個可以執行有限次數</a:t>
            </a:r>
            <a:endParaRPr/>
          </a:p>
          <a:p>
            <a:pPr indent="-311150" lvl="0" marL="457200" rtl="0" algn="l">
              <a:spcBef>
                <a:spcPts val="0"/>
              </a:spcBef>
              <a:spcAft>
                <a:spcPts val="0"/>
              </a:spcAft>
              <a:buSzPts val="1300"/>
              <a:buAutoNum type="arabicPeriod"/>
            </a:pPr>
            <a:r>
              <a:rPr lang="zh-TW"/>
              <a:t>Somewhat Homomorphic Encryption (SWHE)：A limited number of addition or multiplication operations are allowed. -&gt; addition 及 multiplication </a:t>
            </a:r>
            <a:r>
              <a:rPr lang="zh-TW"/>
              <a:t>可以被執行有限次數</a:t>
            </a:r>
            <a:endParaRPr/>
          </a:p>
          <a:p>
            <a:pPr indent="-311150" lvl="0" marL="457200" rtl="0" algn="l">
              <a:spcBef>
                <a:spcPts val="0"/>
              </a:spcBef>
              <a:spcAft>
                <a:spcPts val="0"/>
              </a:spcAft>
              <a:buSzPts val="1300"/>
              <a:buAutoNum type="arabicPeriod"/>
            </a:pPr>
            <a:r>
              <a:rPr lang="zh-TW"/>
              <a:t>Fully Homomorphic Encryption (FHE)：An infinite number of additions or multiplications for ciphertexts is enabled. -&gt; addition 和 multiplication  </a:t>
            </a:r>
            <a:r>
              <a:rPr lang="zh-TW"/>
              <a:t>皆可以執行無限次數</a:t>
            </a:r>
            <a:endParaRPr/>
          </a:p>
          <a:p>
            <a:pPr indent="0" lvl="0" marL="0" rtl="0" algn="l">
              <a:spcBef>
                <a:spcPts val="1200"/>
              </a:spcBef>
              <a:spcAft>
                <a:spcPts val="12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Three Types of Homomorphic Encryption</a:t>
            </a:r>
            <a:endParaRPr/>
          </a:p>
        </p:txBody>
      </p:sp>
      <p:sp>
        <p:nvSpPr>
          <p:cNvPr id="483" name="Google Shape;483;p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zh-TW"/>
              <a:t>Partially Homomorphic Encryption (PHE)：RSA、GM、ElGamal、Paillier</a:t>
            </a:r>
            <a:endParaRPr/>
          </a:p>
          <a:p>
            <a:pPr indent="-311150" lvl="0" marL="457200" rtl="0" algn="l">
              <a:spcBef>
                <a:spcPts val="0"/>
              </a:spcBef>
              <a:spcAft>
                <a:spcPts val="0"/>
              </a:spcAft>
              <a:buSzPts val="1300"/>
              <a:buAutoNum type="arabicPeriod"/>
            </a:pPr>
            <a:r>
              <a:rPr lang="zh-TW"/>
              <a:t>Somewhat Homomorphic Encryption (SWHE)：BGN</a:t>
            </a:r>
            <a:endParaRPr/>
          </a:p>
          <a:p>
            <a:pPr indent="-311150" lvl="0" marL="457200" rtl="0" algn="l">
              <a:spcBef>
                <a:spcPts val="0"/>
              </a:spcBef>
              <a:spcAft>
                <a:spcPts val="0"/>
              </a:spcAft>
              <a:buSzPts val="1300"/>
              <a:buAutoNum type="arabicPeriod"/>
            </a:pPr>
            <a:r>
              <a:rPr lang="zh-TW"/>
              <a:t>Fully Homomorphic Encryption (FHE)：Gentry、BFV、BGV、CKKS → SEAL、HELib</a:t>
            </a:r>
            <a:endParaRPr/>
          </a:p>
          <a:p>
            <a:pPr indent="0" lvl="0" marL="0" rtl="0" algn="l">
              <a:spcBef>
                <a:spcPts val="1200"/>
              </a:spcBef>
              <a:spcAft>
                <a:spcPts val="120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Consideration </a:t>
            </a:r>
            <a:endParaRPr/>
          </a:p>
        </p:txBody>
      </p:sp>
      <p:sp>
        <p:nvSpPr>
          <p:cNvPr id="489" name="Google Shape;489;p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zh-TW"/>
              <a:t>semantic security：</a:t>
            </a:r>
            <a:r>
              <a:rPr lang="zh-TW" sz="1000">
                <a:solidFill>
                  <a:srgbClr val="333333"/>
                </a:solidFill>
                <a:highlight>
                  <a:srgbClr val="FEFDFA"/>
                </a:highlight>
                <a:latin typeface="Arial"/>
                <a:ea typeface="Arial"/>
                <a:cs typeface="Arial"/>
                <a:sym typeface="Arial"/>
              </a:rPr>
              <a:t>給予一個ciphertext，完全無法得知</a:t>
            </a:r>
            <a:r>
              <a:rPr lang="zh-TW" sz="1000">
                <a:solidFill>
                  <a:srgbClr val="333333"/>
                </a:solidFill>
                <a:highlight>
                  <a:schemeClr val="lt1"/>
                </a:highlight>
                <a:latin typeface="Arial"/>
                <a:ea typeface="Arial"/>
                <a:cs typeface="Arial"/>
                <a:sym typeface="Arial"/>
              </a:rPr>
              <a:t>任何plaintext</a:t>
            </a:r>
            <a:r>
              <a:rPr lang="zh-TW" sz="1000">
                <a:solidFill>
                  <a:srgbClr val="333333"/>
                </a:solidFill>
                <a:highlight>
                  <a:srgbClr val="FEFDFA"/>
                </a:highlight>
                <a:latin typeface="Arial"/>
                <a:ea typeface="Arial"/>
                <a:cs typeface="Arial"/>
                <a:sym typeface="Arial"/>
              </a:rPr>
              <a:t>的資訊。</a:t>
            </a:r>
            <a:endParaRPr/>
          </a:p>
          <a:p>
            <a:pPr indent="-311150" lvl="0" marL="457200" rtl="0" algn="l">
              <a:spcBef>
                <a:spcPts val="0"/>
              </a:spcBef>
              <a:spcAft>
                <a:spcPts val="0"/>
              </a:spcAft>
              <a:buSzPts val="1300"/>
              <a:buAutoNum type="arabicPeriod"/>
            </a:pPr>
            <a:r>
              <a:rPr lang="zh-TW"/>
              <a:t>chosen-plaintext attacks：</a:t>
            </a:r>
            <a:r>
              <a:rPr lang="zh-TW" sz="1150">
                <a:solidFill>
                  <a:srgbClr val="555555"/>
                </a:solidFill>
                <a:latin typeface="Arial"/>
                <a:ea typeface="Arial"/>
                <a:cs typeface="Arial"/>
                <a:sym typeface="Arial"/>
              </a:rPr>
              <a:t>一次丟好幾組的明文到演算法中，去觀查其密文的變化進而找到key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FHE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The First FHE</a:t>
            </a:r>
            <a:endParaRPr/>
          </a:p>
        </p:txBody>
      </p:sp>
      <p:sp>
        <p:nvSpPr>
          <p:cNvPr id="500" name="Google Shape;500;p8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zh-TW"/>
              <a:t>2009 by Craig Gentry </a:t>
            </a:r>
            <a:endParaRPr/>
          </a:p>
          <a:p>
            <a:pPr indent="-311150" lvl="0" marL="457200" rtl="0" algn="l">
              <a:spcBef>
                <a:spcPts val="0"/>
              </a:spcBef>
              <a:spcAft>
                <a:spcPts val="0"/>
              </a:spcAft>
              <a:buSzPts val="1300"/>
              <a:buAutoNum type="arabicPeriod"/>
            </a:pPr>
            <a:r>
              <a:rPr lang="zh-TW"/>
              <a:t>Fully Homomorphic Encryption Using Ideal Lattices</a:t>
            </a:r>
            <a:endParaRPr/>
          </a:p>
          <a:p>
            <a:pPr indent="-311150" lvl="0" marL="457200" rtl="0" algn="l">
              <a:spcBef>
                <a:spcPts val="0"/>
              </a:spcBef>
              <a:spcAft>
                <a:spcPts val="0"/>
              </a:spcAft>
              <a:buSzPts val="1300"/>
              <a:buAutoNum type="arabicPeriod"/>
            </a:pPr>
            <a:r>
              <a:rPr lang="zh-TW"/>
              <a:t>more and more FHE nowadays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HELib </a:t>
            </a:r>
            <a:endParaRPr/>
          </a:p>
        </p:txBody>
      </p:sp>
      <p:sp>
        <p:nvSpPr>
          <p:cNvPr id="506" name="Google Shape;506;p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zh-TW"/>
              <a:t>IBM</a:t>
            </a:r>
            <a:endParaRPr/>
          </a:p>
          <a:p>
            <a:pPr indent="-311150" lvl="0" marL="457200" rtl="0" algn="l">
              <a:spcBef>
                <a:spcPts val="0"/>
              </a:spcBef>
              <a:spcAft>
                <a:spcPts val="0"/>
              </a:spcAft>
              <a:buSzPts val="1300"/>
              <a:buAutoNum type="arabicPeriod"/>
            </a:pPr>
            <a:r>
              <a:rPr lang="zh-TW"/>
              <a:t>BGV Scheme</a:t>
            </a:r>
            <a:endParaRPr/>
          </a:p>
          <a:p>
            <a:pPr indent="-311150" lvl="0" marL="457200" rtl="0" algn="l">
              <a:spcBef>
                <a:spcPts val="0"/>
              </a:spcBef>
              <a:spcAft>
                <a:spcPts val="0"/>
              </a:spcAft>
              <a:buSzPts val="1300"/>
              <a:buAutoNum type="arabicPeriod"/>
            </a:pPr>
            <a:r>
              <a:rPr lang="zh-TW"/>
              <a:t>Speed</a:t>
            </a:r>
            <a:endParaRPr/>
          </a:p>
        </p:txBody>
      </p:sp>
      <p:pic>
        <p:nvPicPr>
          <p:cNvPr id="507" name="Google Shape;507;p81"/>
          <p:cNvPicPr preferRelativeResize="0"/>
          <p:nvPr/>
        </p:nvPicPr>
        <p:blipFill>
          <a:blip r:embed="rId3">
            <a:alphaModFix/>
          </a:blip>
          <a:stretch>
            <a:fillRect/>
          </a:stretch>
        </p:blipFill>
        <p:spPr>
          <a:xfrm>
            <a:off x="470713" y="3067949"/>
            <a:ext cx="8202574" cy="1477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偏鄉醫療</a:t>
            </a:r>
            <a:endParaRPr/>
          </a:p>
        </p:txBody>
      </p:sp>
      <p:sp>
        <p:nvSpPr>
          <p:cNvPr id="125" name="Google Shape;125;p19"/>
          <p:cNvSpPr txBox="1"/>
          <p:nvPr>
            <p:ph idx="1" type="body"/>
          </p:nvPr>
        </p:nvSpPr>
        <p:spPr>
          <a:xfrm>
            <a:off x="729450" y="2078875"/>
            <a:ext cx="40965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500">
                <a:solidFill>
                  <a:srgbClr val="000000"/>
                </a:solidFill>
                <a:highlight>
                  <a:srgbClr val="FFFFFF"/>
                </a:highlight>
                <a:latin typeface="Arial"/>
                <a:ea typeface="Arial"/>
                <a:cs typeface="Arial"/>
                <a:sym typeface="Arial"/>
              </a:rPr>
              <a:t>Ex 台東都蘭診所</a:t>
            </a:r>
            <a:endParaRPr sz="15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lang="zh-TW" sz="1500">
                <a:solidFill>
                  <a:srgbClr val="000000"/>
                </a:solidFill>
                <a:highlight>
                  <a:srgbClr val="FFFFFF"/>
                </a:highlight>
                <a:latin typeface="Arial"/>
                <a:ea typeface="Arial"/>
                <a:cs typeface="Arial"/>
                <a:sym typeface="Arial"/>
              </a:rPr>
              <a:t>1.由行動醫療車提供多種檢查儀器，如超音波、心電圖、內視鏡等，來即時提供病患和家屬檢測結果和衛教。</a:t>
            </a:r>
            <a:endParaRPr sz="15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lang="zh-TW" sz="1500">
                <a:solidFill>
                  <a:srgbClr val="000000"/>
                </a:solidFill>
                <a:highlight>
                  <a:srgbClr val="FFFFFF"/>
                </a:highlight>
                <a:latin typeface="Arial"/>
                <a:ea typeface="Arial"/>
                <a:cs typeface="Arial"/>
                <a:sym typeface="Arial"/>
              </a:rPr>
              <a:t>2.與醫學中心的醫師遠距會診</a:t>
            </a:r>
            <a:endParaRPr sz="150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pic>
        <p:nvPicPr>
          <p:cNvPr id="126" name="Google Shape;126;p19"/>
          <p:cNvPicPr preferRelativeResize="0"/>
          <p:nvPr/>
        </p:nvPicPr>
        <p:blipFill rotWithShape="1">
          <a:blip r:embed="rId3">
            <a:alphaModFix/>
          </a:blip>
          <a:srcRect b="0" l="0" r="21844" t="0"/>
          <a:stretch/>
        </p:blipFill>
        <p:spPr>
          <a:xfrm>
            <a:off x="2397575" y="898425"/>
            <a:ext cx="6495976" cy="3870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HELib </a:t>
            </a:r>
            <a:endParaRPr/>
          </a:p>
        </p:txBody>
      </p:sp>
      <p:sp>
        <p:nvSpPr>
          <p:cNvPr id="513" name="Google Shape;513;p8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A single operation that would take a plaintext operation one second would take this version of HElib 11-12 days to complete.</a:t>
            </a:r>
            <a:endParaRPr/>
          </a:p>
        </p:txBody>
      </p:sp>
      <p:pic>
        <p:nvPicPr>
          <p:cNvPr id="514" name="Google Shape;514;p82"/>
          <p:cNvPicPr preferRelativeResize="0"/>
          <p:nvPr/>
        </p:nvPicPr>
        <p:blipFill>
          <a:blip r:embed="rId3">
            <a:alphaModFix/>
          </a:blip>
          <a:stretch>
            <a:fillRect/>
          </a:stretch>
        </p:blipFill>
        <p:spPr>
          <a:xfrm>
            <a:off x="560663" y="3028549"/>
            <a:ext cx="8022676" cy="16450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More About FHE</a:t>
            </a:r>
            <a:endParaRPr/>
          </a:p>
        </p:txBody>
      </p:sp>
      <p:sp>
        <p:nvSpPr>
          <p:cNvPr id="520" name="Google Shape;520;p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全同態加密發展與現狀的綜述：</a:t>
            </a:r>
            <a:r>
              <a:rPr lang="zh-TW" u="sng">
                <a:solidFill>
                  <a:schemeClr val="hlink"/>
                </a:solidFill>
                <a:hlinkClick r:id="rId3"/>
              </a:rPr>
              <a:t>https://cccisa.ccisa.org.tw/article/viewFile/1944/1951</a:t>
            </a:r>
            <a:endParaRPr/>
          </a:p>
          <a:p>
            <a:pPr indent="0" lvl="0" marL="0" rtl="0" algn="l">
              <a:spcBef>
                <a:spcPts val="1200"/>
              </a:spcBef>
              <a:spcAft>
                <a:spcPts val="120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PHE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Paillier ecosystem</a:t>
            </a:r>
            <a:r>
              <a:rPr lang="zh-TW"/>
              <a:t> </a:t>
            </a:r>
            <a:endParaRPr/>
          </a:p>
        </p:txBody>
      </p:sp>
      <p:pic>
        <p:nvPicPr>
          <p:cNvPr id="531" name="Google Shape;531;p85"/>
          <p:cNvPicPr preferRelativeResize="0"/>
          <p:nvPr/>
        </p:nvPicPr>
        <p:blipFill>
          <a:blip r:embed="rId3">
            <a:alphaModFix/>
          </a:blip>
          <a:stretch>
            <a:fillRect/>
          </a:stretch>
        </p:blipFill>
        <p:spPr>
          <a:xfrm>
            <a:off x="152400" y="2078863"/>
            <a:ext cx="8839197" cy="864979"/>
          </a:xfrm>
          <a:prstGeom prst="rect">
            <a:avLst/>
          </a:prstGeom>
          <a:noFill/>
          <a:ln>
            <a:noFill/>
          </a:ln>
        </p:spPr>
      </p:pic>
      <p:pic>
        <p:nvPicPr>
          <p:cNvPr id="532" name="Google Shape;532;p85"/>
          <p:cNvPicPr preferRelativeResize="0"/>
          <p:nvPr/>
        </p:nvPicPr>
        <p:blipFill>
          <a:blip r:embed="rId4">
            <a:alphaModFix/>
          </a:blip>
          <a:stretch>
            <a:fillRect/>
          </a:stretch>
        </p:blipFill>
        <p:spPr>
          <a:xfrm>
            <a:off x="1803263" y="3560900"/>
            <a:ext cx="5541074" cy="13179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Paillier ecosystem </a:t>
            </a:r>
            <a:endParaRPr/>
          </a:p>
        </p:txBody>
      </p:sp>
      <p:sp>
        <p:nvSpPr>
          <p:cNvPr id="538" name="Google Shape;538;p86"/>
          <p:cNvSpPr txBox="1"/>
          <p:nvPr/>
        </p:nvSpPr>
        <p:spPr>
          <a:xfrm>
            <a:off x="729450" y="2017650"/>
            <a:ext cx="7773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500">
                <a:solidFill>
                  <a:srgbClr val="292929"/>
                </a:solidFill>
                <a:highlight>
                  <a:srgbClr val="FFFFFF"/>
                </a:highlight>
                <a:latin typeface="Georgia"/>
                <a:ea typeface="Georgia"/>
                <a:cs typeface="Georgia"/>
                <a:sym typeface="Georgia"/>
              </a:rPr>
              <a:t>N 是由兩個大質數所相乘。但是常常實務上的應用時， message space 是在 0 到 某個質數 P 之間，甚至是更一般的合數</a:t>
            </a:r>
            <a:endParaRPr/>
          </a:p>
        </p:txBody>
      </p:sp>
      <p:sp>
        <p:nvSpPr>
          <p:cNvPr id="539" name="Google Shape;539;p86"/>
          <p:cNvSpPr txBox="1"/>
          <p:nvPr/>
        </p:nvSpPr>
        <p:spPr>
          <a:xfrm>
            <a:off x="729450" y="2827950"/>
            <a:ext cx="7688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500">
                <a:solidFill>
                  <a:srgbClr val="292929"/>
                </a:solidFill>
                <a:highlight>
                  <a:srgbClr val="FFFFFF"/>
                </a:highlight>
                <a:latin typeface="Georgia"/>
                <a:ea typeface="Georgia"/>
                <a:cs typeface="Georgia"/>
                <a:sym typeface="Georgia"/>
              </a:rPr>
              <a:t>導致明明其實想在 message space 內做運算，但是當你使用了同態加密運算，但是隨著運算的次數變多，會發生產生了 “誤差” -&gt; </a:t>
            </a:r>
            <a:r>
              <a:rPr lang="zh-TW" sz="1500">
                <a:solidFill>
                  <a:srgbClr val="292929"/>
                </a:solidFill>
                <a:highlight>
                  <a:srgbClr val="FFFFFF"/>
                </a:highlight>
                <a:latin typeface="Georgia"/>
                <a:ea typeface="Georgia"/>
                <a:cs typeface="Georgia"/>
                <a:sym typeface="Georgia"/>
              </a:rPr>
              <a:t>加密跟解密後得到的東西不一樣</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Paillier cryptosystem </a:t>
            </a:r>
            <a:endParaRPr/>
          </a:p>
          <a:p>
            <a:pPr indent="0" lvl="0" marL="0" rtl="0" algn="l">
              <a:spcBef>
                <a:spcPts val="0"/>
              </a:spcBef>
              <a:spcAft>
                <a:spcPts val="0"/>
              </a:spcAft>
              <a:buNone/>
            </a:pPr>
            <a:r>
              <a:t/>
            </a:r>
            <a:endParaRPr/>
          </a:p>
        </p:txBody>
      </p:sp>
      <p:pic>
        <p:nvPicPr>
          <p:cNvPr id="545" name="Google Shape;545;p87"/>
          <p:cNvPicPr preferRelativeResize="0"/>
          <p:nvPr/>
        </p:nvPicPr>
        <p:blipFill>
          <a:blip r:embed="rId3">
            <a:alphaModFix/>
          </a:blip>
          <a:stretch>
            <a:fillRect/>
          </a:stretch>
        </p:blipFill>
        <p:spPr>
          <a:xfrm>
            <a:off x="2625886" y="2078875"/>
            <a:ext cx="3892226" cy="28528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SW</a:t>
            </a:r>
            <a:r>
              <a:rPr lang="zh-TW"/>
              <a:t>HE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SWHE</a:t>
            </a:r>
            <a:endParaRPr/>
          </a:p>
          <a:p>
            <a:pPr indent="0" lvl="0" marL="0" rtl="0" algn="l">
              <a:spcBef>
                <a:spcPts val="0"/>
              </a:spcBef>
              <a:spcAft>
                <a:spcPts val="0"/>
              </a:spcAft>
              <a:buNone/>
            </a:pPr>
            <a:r>
              <a:t/>
            </a:r>
            <a:endParaRPr/>
          </a:p>
        </p:txBody>
      </p:sp>
      <p:sp>
        <p:nvSpPr>
          <p:cNvPr id="556" name="Google Shape;556;p89"/>
          <p:cNvSpPr txBox="1"/>
          <p:nvPr/>
        </p:nvSpPr>
        <p:spPr>
          <a:xfrm>
            <a:off x="729450" y="1956150"/>
            <a:ext cx="76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FHE schemes have tremendous overhead</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Batch </a:t>
            </a:r>
            <a:endParaRPr/>
          </a:p>
        </p:txBody>
      </p:sp>
      <p:pic>
        <p:nvPicPr>
          <p:cNvPr id="562" name="Google Shape;562;p90"/>
          <p:cNvPicPr preferRelativeResize="0"/>
          <p:nvPr/>
        </p:nvPicPr>
        <p:blipFill>
          <a:blip r:embed="rId3">
            <a:alphaModFix/>
          </a:blip>
          <a:stretch>
            <a:fillRect/>
          </a:stretch>
        </p:blipFill>
        <p:spPr>
          <a:xfrm>
            <a:off x="2173251" y="881950"/>
            <a:ext cx="6437174" cy="39291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inner product</a:t>
            </a:r>
            <a:r>
              <a:rPr lang="zh-TW"/>
              <a:t> </a:t>
            </a:r>
            <a:endParaRPr/>
          </a:p>
        </p:txBody>
      </p:sp>
      <p:pic>
        <p:nvPicPr>
          <p:cNvPr id="568" name="Google Shape;568;p91"/>
          <p:cNvPicPr preferRelativeResize="0"/>
          <p:nvPr/>
        </p:nvPicPr>
        <p:blipFill>
          <a:blip r:embed="rId3">
            <a:alphaModFix/>
          </a:blip>
          <a:stretch>
            <a:fillRect/>
          </a:stretch>
        </p:blipFill>
        <p:spPr>
          <a:xfrm>
            <a:off x="3368650" y="1079325"/>
            <a:ext cx="4896360" cy="2984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2" name="Google Shape;132;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sz="1500">
                <a:solidFill>
                  <a:srgbClr val="54667A"/>
                </a:solidFill>
                <a:highlight>
                  <a:srgbClr val="FFFFFF"/>
                </a:highlight>
                <a:latin typeface="Arial"/>
                <a:ea typeface="Arial"/>
                <a:cs typeface="Arial"/>
                <a:sym typeface="Arial"/>
              </a:rPr>
              <a:t>台大醫院新竹分院與交通大學生物科技研究所柯立偉教授目前正在合作開發攜帶式的運動心電圖結合智慧型手機的心臟復健APP</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Performance</a:t>
            </a:r>
            <a:endParaRPr/>
          </a:p>
        </p:txBody>
      </p:sp>
      <p:pic>
        <p:nvPicPr>
          <p:cNvPr id="574" name="Google Shape;574;p92"/>
          <p:cNvPicPr preferRelativeResize="0"/>
          <p:nvPr/>
        </p:nvPicPr>
        <p:blipFill>
          <a:blip r:embed="rId3">
            <a:alphaModFix/>
          </a:blip>
          <a:stretch>
            <a:fillRect/>
          </a:stretch>
        </p:blipFill>
        <p:spPr>
          <a:xfrm>
            <a:off x="3205950" y="1079325"/>
            <a:ext cx="5583531"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Performance</a:t>
            </a:r>
            <a:endParaRPr/>
          </a:p>
        </p:txBody>
      </p:sp>
      <p:pic>
        <p:nvPicPr>
          <p:cNvPr id="580" name="Google Shape;580;p93"/>
          <p:cNvPicPr preferRelativeResize="0"/>
          <p:nvPr/>
        </p:nvPicPr>
        <p:blipFill>
          <a:blip r:embed="rId3">
            <a:alphaModFix/>
          </a:blip>
          <a:stretch>
            <a:fillRect/>
          </a:stretch>
        </p:blipFill>
        <p:spPr>
          <a:xfrm>
            <a:off x="3256025" y="1530700"/>
            <a:ext cx="5597715" cy="29848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Implementation</a:t>
            </a:r>
            <a:endParaRPr/>
          </a:p>
        </p:txBody>
      </p:sp>
      <p:sp>
        <p:nvSpPr>
          <p:cNvPr id="586" name="Google Shape;586;p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zh-TW"/>
              <a:t>GitHub：</a:t>
            </a:r>
            <a:r>
              <a:rPr lang="zh-TW" u="sng">
                <a:solidFill>
                  <a:schemeClr val="hlink"/>
                </a:solidFill>
                <a:hlinkClick r:id="rId3"/>
              </a:rPr>
              <a:t>https://github.com/dwu4/fhe-si</a:t>
            </a:r>
            <a:endParaRPr/>
          </a:p>
          <a:p>
            <a:pPr indent="-311150" lvl="0" marL="457200" rtl="0" algn="l">
              <a:spcBef>
                <a:spcPts val="0"/>
              </a:spcBef>
              <a:spcAft>
                <a:spcPts val="0"/>
              </a:spcAft>
              <a:buSzPts val="1300"/>
              <a:buAutoNum type="arabicPeriod"/>
            </a:pPr>
            <a:r>
              <a:rPr lang="zh-TW"/>
              <a:t>paper：https://eprint.iacr.org/2012/078.pdf</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Reference</a:t>
            </a:r>
            <a:endParaRPr/>
          </a:p>
        </p:txBody>
      </p:sp>
      <p:sp>
        <p:nvSpPr>
          <p:cNvPr id="592" name="Google Shape;592;p95"/>
          <p:cNvSpPr txBox="1"/>
          <p:nvPr>
            <p:ph idx="1" type="body"/>
          </p:nvPr>
        </p:nvSpPr>
        <p:spPr>
          <a:xfrm>
            <a:off x="729450" y="1853850"/>
            <a:ext cx="7688700" cy="30903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AutoNum type="arabicPeriod"/>
            </a:pPr>
            <a:r>
              <a:rPr lang="zh-TW" u="sng">
                <a:solidFill>
                  <a:schemeClr val="hlink"/>
                </a:solidFill>
                <a:hlinkClick r:id="rId3"/>
              </a:rPr>
              <a:t>https://ndltd.ncl.edu.tw/cgi-bin/gs32/gsweb.cgi?o=dnclcdr&amp;s=id=%22104CCU00650008%22.&amp;searchmode=basic#XXX</a:t>
            </a:r>
            <a:endParaRPr/>
          </a:p>
          <a:p>
            <a:pPr indent="-311150" lvl="0" marL="457200" rtl="0" algn="l">
              <a:spcBef>
                <a:spcPts val="0"/>
              </a:spcBef>
              <a:spcAft>
                <a:spcPts val="0"/>
              </a:spcAft>
              <a:buSzPts val="1300"/>
              <a:buAutoNum type="arabicPeriod"/>
            </a:pPr>
            <a:r>
              <a:rPr lang="zh-TW" u="sng">
                <a:solidFill>
                  <a:schemeClr val="hlink"/>
                </a:solidFill>
                <a:hlinkClick r:id="rId4"/>
              </a:rPr>
              <a:t>https://www.techtarget.com/searchsecurity/definition/homomorphic-encryption</a:t>
            </a:r>
            <a:endParaRPr/>
          </a:p>
          <a:p>
            <a:pPr indent="-311150" lvl="0" marL="457200" rtl="0" algn="l">
              <a:spcBef>
                <a:spcPts val="0"/>
              </a:spcBef>
              <a:spcAft>
                <a:spcPts val="0"/>
              </a:spcAft>
              <a:buSzPts val="1300"/>
              <a:buAutoNum type="arabicPeriod"/>
            </a:pPr>
            <a:r>
              <a:rPr lang="zh-TW" u="sng">
                <a:solidFill>
                  <a:schemeClr val="hlink"/>
                </a:solidFill>
                <a:hlinkClick r:id="rId5"/>
              </a:rPr>
              <a:t>https://blog.amis.com/%E5%90%8C%E6%85%8B%E5%8A%A0%E5%AF%86-part-1-%E7%B0%A1%E4%BB%8B-c46281304fd7</a:t>
            </a:r>
            <a:endParaRPr/>
          </a:p>
          <a:p>
            <a:pPr indent="-311150" lvl="0" marL="457200" rtl="0" algn="l">
              <a:spcBef>
                <a:spcPts val="0"/>
              </a:spcBef>
              <a:spcAft>
                <a:spcPts val="0"/>
              </a:spcAft>
              <a:buSzPts val="1300"/>
              <a:buAutoNum type="arabicPeriod"/>
            </a:pPr>
            <a:r>
              <a:rPr lang="zh-TW" u="sng">
                <a:solidFill>
                  <a:schemeClr val="hlink"/>
                </a:solidFill>
                <a:hlinkClick r:id="rId6"/>
              </a:rPr>
              <a:t>https://crypto.stanford.edu/craig/craig-thesis.pdf</a:t>
            </a:r>
            <a:endParaRPr/>
          </a:p>
          <a:p>
            <a:pPr indent="-311150" lvl="0" marL="457200" rtl="0" algn="l">
              <a:spcBef>
                <a:spcPts val="0"/>
              </a:spcBef>
              <a:spcAft>
                <a:spcPts val="0"/>
              </a:spcAft>
              <a:buSzPts val="1300"/>
              <a:buAutoNum type="arabicPeriod"/>
            </a:pPr>
            <a:r>
              <a:rPr lang="zh-TW" u="sng">
                <a:solidFill>
                  <a:schemeClr val="hlink"/>
                </a:solidFill>
                <a:hlinkClick r:id="rId7"/>
              </a:rPr>
              <a:t>https://cccisa.ccisa.org.tw/article/viewFile/1944/1951</a:t>
            </a:r>
            <a:endParaRPr/>
          </a:p>
          <a:p>
            <a:pPr indent="-311150" lvl="0" marL="457200" rtl="0" algn="l">
              <a:spcBef>
                <a:spcPts val="0"/>
              </a:spcBef>
              <a:spcAft>
                <a:spcPts val="0"/>
              </a:spcAft>
              <a:buSzPts val="1300"/>
              <a:buAutoNum type="arabicPeriod"/>
            </a:pPr>
            <a:r>
              <a:rPr lang="zh-TW" u="sng">
                <a:solidFill>
                  <a:schemeClr val="hlink"/>
                </a:solidFill>
                <a:hlinkClick r:id="rId8"/>
              </a:rPr>
              <a:t>https://dl.acm.org/doi/pdf/10.1145/1536414.1536440</a:t>
            </a:r>
            <a:endParaRPr/>
          </a:p>
          <a:p>
            <a:pPr indent="-311150" lvl="0" marL="457200" rtl="0" algn="l">
              <a:spcBef>
                <a:spcPts val="0"/>
              </a:spcBef>
              <a:spcAft>
                <a:spcPts val="0"/>
              </a:spcAft>
              <a:buSzPts val="1300"/>
              <a:buAutoNum type="arabicPeriod"/>
            </a:pPr>
            <a:r>
              <a:rPr lang="zh-TW" u="sng">
                <a:solidFill>
                  <a:schemeClr val="hlink"/>
                </a:solidFill>
                <a:hlinkClick r:id="rId9"/>
              </a:rPr>
              <a:t>https://link.springer.com/content/pdf/10.1007/3-540-48910-X_16.pdf</a:t>
            </a:r>
            <a:endParaRPr/>
          </a:p>
          <a:p>
            <a:pPr indent="-311150" lvl="0" marL="457200" rtl="0" algn="l">
              <a:spcBef>
                <a:spcPts val="0"/>
              </a:spcBef>
              <a:spcAft>
                <a:spcPts val="0"/>
              </a:spcAft>
              <a:buSzPts val="1300"/>
              <a:buAutoNum type="arabicPeriod"/>
            </a:pPr>
            <a:r>
              <a:rPr lang="zh-TW" u="sng">
                <a:solidFill>
                  <a:schemeClr val="hlink"/>
                </a:solidFill>
                <a:hlinkClick r:id="rId10"/>
              </a:rPr>
              <a:t>https://www.twblogs.net/a/61651cf11cf175147a0f222d</a:t>
            </a:r>
            <a:endParaRPr/>
          </a:p>
          <a:p>
            <a:pPr indent="-311150" lvl="0" marL="457200" rtl="0" algn="l">
              <a:spcBef>
                <a:spcPts val="0"/>
              </a:spcBef>
              <a:spcAft>
                <a:spcPts val="0"/>
              </a:spcAft>
              <a:buSzPts val="1300"/>
              <a:buAutoNum type="arabicPeriod"/>
            </a:pPr>
            <a:r>
              <a:rPr lang="zh-TW" u="sng">
                <a:solidFill>
                  <a:schemeClr val="hlink"/>
                </a:solidFill>
                <a:hlinkClick r:id="rId11"/>
              </a:rPr>
              <a:t>https://www.cs.utexas.edu/~dwu4/talks/SecurityLunch0214.pdf</a:t>
            </a:r>
            <a:endParaRPr/>
          </a:p>
          <a:p>
            <a:pPr indent="-311150" lvl="0" marL="457200" rtl="0" algn="l">
              <a:spcBef>
                <a:spcPts val="0"/>
              </a:spcBef>
              <a:spcAft>
                <a:spcPts val="0"/>
              </a:spcAft>
              <a:buSzPts val="1300"/>
              <a:buAutoNum type="arabicPeriod"/>
            </a:pPr>
            <a:r>
              <a:rPr lang="zh-TW"/>
              <a:t>https://blog.amis.com/%E5%90%8C%E6%85%8B%E5%8A%A0%E5%AF%86-part-2-paillier-cryptosystem-bd96af29da0e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6"/>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a:t>Homomorphic encryption</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zh-TW" sz="1600"/>
              <a:t>霍芷媛</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9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Partial homomorphic encryption</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377190" lvl="0" marL="457200" rtl="0" algn="l">
              <a:spcBef>
                <a:spcPts val="0"/>
              </a:spcBef>
              <a:spcAft>
                <a:spcPts val="0"/>
              </a:spcAft>
              <a:buSzPct val="100000"/>
              <a:buAutoNum type="arabicParenR"/>
            </a:pPr>
            <a:r>
              <a:rPr lang="zh-TW"/>
              <a:t>RSA</a:t>
            </a:r>
            <a:endParaRPr/>
          </a:p>
        </p:txBody>
      </p:sp>
      <p:sp>
        <p:nvSpPr>
          <p:cNvPr id="608" name="Google Shape;608;p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sz="1200">
                <a:solidFill>
                  <a:srgbClr val="474C69"/>
                </a:solidFill>
                <a:highlight>
                  <a:srgbClr val="FFFFFF"/>
                </a:highlight>
                <a:latin typeface="Arial"/>
                <a:ea typeface="Arial"/>
                <a:cs typeface="Arial"/>
                <a:sym typeface="Arial"/>
              </a:rPr>
              <a:t>RSA is based on exponentiation: C = (m^x) (mod n) where m is the message and x is the secret key.</a:t>
            </a:r>
            <a:endParaRPr sz="1200">
              <a:solidFill>
                <a:srgbClr val="474C69"/>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rgbClr val="474C69"/>
              </a:solidFill>
              <a:highlight>
                <a:srgbClr val="FFFFFF"/>
              </a:highlight>
              <a:latin typeface="Arial"/>
              <a:ea typeface="Arial"/>
              <a:cs typeface="Arial"/>
              <a:sym typeface="Arial"/>
            </a:endParaRPr>
          </a:p>
          <a:p>
            <a:pPr indent="0" lvl="0" marL="0" rtl="0" algn="l">
              <a:spcBef>
                <a:spcPts val="0"/>
              </a:spcBef>
              <a:spcAft>
                <a:spcPts val="0"/>
              </a:spcAft>
              <a:buNone/>
            </a:pPr>
            <a:r>
              <a:rPr lang="zh-TW" sz="1200">
                <a:solidFill>
                  <a:srgbClr val="474C69"/>
                </a:solidFill>
                <a:highlight>
                  <a:srgbClr val="FFFFFF"/>
                </a:highlight>
                <a:latin typeface="Arial"/>
                <a:ea typeface="Arial"/>
                <a:cs typeface="Arial"/>
                <a:sym typeface="Arial"/>
              </a:rPr>
              <a:t> (a^n)(b^n)=(ab)^n</a:t>
            </a:r>
            <a:endParaRPr sz="1200">
              <a:solidFill>
                <a:srgbClr val="474C69"/>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rgbClr val="474C69"/>
              </a:solidFill>
              <a:highlight>
                <a:srgbClr val="FFFFFF"/>
              </a:highlight>
              <a:latin typeface="Arial"/>
              <a:ea typeface="Arial"/>
              <a:cs typeface="Arial"/>
              <a:sym typeface="Arial"/>
            </a:endParaRPr>
          </a:p>
          <a:p>
            <a:pPr indent="0" lvl="0" marL="0" rtl="0" algn="l">
              <a:spcBef>
                <a:spcPts val="0"/>
              </a:spcBef>
              <a:spcAft>
                <a:spcPts val="0"/>
              </a:spcAft>
              <a:buNone/>
            </a:pPr>
            <a:r>
              <a:rPr lang="zh-TW" sz="1200">
                <a:solidFill>
                  <a:srgbClr val="474C69"/>
                </a:solidFill>
                <a:highlight>
                  <a:srgbClr val="FFFFFF"/>
                </a:highlight>
                <a:latin typeface="Arial"/>
                <a:ea typeface="Arial"/>
                <a:cs typeface="Arial"/>
                <a:sym typeface="Arial"/>
              </a:rPr>
              <a:t>multiplying two ciphertexts encrypted with the same key is equivalent to raising the product of the plaintexts to the power of the secret key. Therefore, RSA is multiplicatively homomorphic.</a:t>
            </a:r>
            <a:endParaRPr sz="1200">
              <a:solidFill>
                <a:srgbClr val="474C69"/>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rgbClr val="474C69"/>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rgbClr val="474C69"/>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rgbClr val="474C69"/>
              </a:solidFill>
              <a:highlight>
                <a:srgbClr val="FFFFFF"/>
              </a:highlight>
              <a:latin typeface="Arial"/>
              <a:ea typeface="Arial"/>
              <a:cs typeface="Arial"/>
              <a:sym typeface="Arial"/>
            </a:endParaRPr>
          </a:p>
          <a:p>
            <a:pPr indent="0" lvl="0" marL="0" rtl="0" algn="l">
              <a:spcBef>
                <a:spcPts val="0"/>
              </a:spcBef>
              <a:spcAft>
                <a:spcPts val="0"/>
              </a:spcAft>
              <a:buNone/>
            </a:pPr>
            <a:r>
              <a:rPr lang="zh-TW" sz="1200" u="sng">
                <a:solidFill>
                  <a:schemeClr val="hlink"/>
                </a:solidFill>
                <a:highlight>
                  <a:srgbClr val="FFFFFF"/>
                </a:highlight>
                <a:latin typeface="Arial"/>
                <a:ea typeface="Arial"/>
                <a:cs typeface="Arial"/>
                <a:sym typeface="Arial"/>
                <a:hlinkClick r:id="rId3"/>
              </a:rPr>
              <a:t>https://www.keyfactor.com/blog/what-is-homomorphic-encryption/</a:t>
            </a:r>
            <a:r>
              <a:rPr lang="zh-TW" sz="1200">
                <a:solidFill>
                  <a:srgbClr val="474C69"/>
                </a:solidFill>
                <a:highlight>
                  <a:srgbClr val="FFFFFF"/>
                </a:highlight>
                <a:latin typeface="Arial"/>
                <a:ea typeface="Arial"/>
                <a:cs typeface="Arial"/>
                <a:sym typeface="Arial"/>
              </a:rPr>
              <a:t>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2)  </a:t>
            </a:r>
            <a:r>
              <a:rPr lang="zh-TW"/>
              <a:t>phe 1.5.0</a:t>
            </a:r>
            <a:endParaRPr sz="2300">
              <a:solidFill>
                <a:srgbClr val="FFFFFF"/>
              </a:solidFill>
              <a:highlight>
                <a:srgbClr val="006DAD"/>
              </a:highlight>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
        <p:nvSpPr>
          <p:cNvPr id="614" name="Google Shape;614;p99"/>
          <p:cNvSpPr txBox="1"/>
          <p:nvPr>
            <p:ph idx="1" type="body"/>
          </p:nvPr>
        </p:nvSpPr>
        <p:spPr>
          <a:xfrm>
            <a:off x="729450" y="2078875"/>
            <a:ext cx="7688700" cy="2838000"/>
          </a:xfrm>
          <a:prstGeom prst="rect">
            <a:avLst/>
          </a:prstGeom>
        </p:spPr>
        <p:txBody>
          <a:bodyPr anchorCtr="0" anchor="t" bIns="91425" lIns="91425" spcFirstLastPara="1" rIns="91425" wrap="square" tIns="91425">
            <a:normAutofit/>
          </a:bodyPr>
          <a:lstStyle/>
          <a:p>
            <a:pPr indent="0" lvl="0" marL="0" rtl="0" algn="l">
              <a:spcBef>
                <a:spcPts val="1100"/>
              </a:spcBef>
              <a:spcAft>
                <a:spcPts val="0"/>
              </a:spcAft>
              <a:buNone/>
            </a:pPr>
            <a:r>
              <a:rPr lang="zh-TW" sz="1200">
                <a:solidFill>
                  <a:srgbClr val="464646"/>
                </a:solidFill>
                <a:highlight>
                  <a:srgbClr val="FDFDFD"/>
                </a:highlight>
                <a:latin typeface="Source Sans Pro"/>
                <a:ea typeface="Source Sans Pro"/>
                <a:cs typeface="Source Sans Pro"/>
                <a:sym typeface="Source Sans Pro"/>
              </a:rPr>
              <a:t>A Python 3 library implementing the Paillier Partially Homomorphic Encryption.</a:t>
            </a:r>
            <a:endParaRPr sz="1200">
              <a:solidFill>
                <a:srgbClr val="464646"/>
              </a:solidFill>
              <a:highlight>
                <a:srgbClr val="FDFDFD"/>
              </a:highlight>
              <a:latin typeface="Source Sans Pro"/>
              <a:ea typeface="Source Sans Pro"/>
              <a:cs typeface="Source Sans Pro"/>
              <a:sym typeface="Source Sans Pro"/>
            </a:endParaRPr>
          </a:p>
          <a:p>
            <a:pPr indent="0" lvl="0" marL="0" rtl="0" algn="l">
              <a:spcBef>
                <a:spcPts val="1100"/>
              </a:spcBef>
              <a:spcAft>
                <a:spcPts val="0"/>
              </a:spcAft>
              <a:buNone/>
            </a:pPr>
            <a:r>
              <a:rPr lang="zh-TW" sz="1200">
                <a:solidFill>
                  <a:srgbClr val="464646"/>
                </a:solidFill>
                <a:highlight>
                  <a:srgbClr val="FDFDFD"/>
                </a:highlight>
                <a:latin typeface="Source Sans Pro"/>
                <a:ea typeface="Source Sans Pro"/>
                <a:cs typeface="Source Sans Pro"/>
                <a:sym typeface="Source Sans Pro"/>
              </a:rPr>
              <a:t>The homomorphic properties of the paillier crypto system are:</a:t>
            </a:r>
            <a:endParaRPr sz="1200">
              <a:solidFill>
                <a:srgbClr val="464646"/>
              </a:solidFill>
              <a:highlight>
                <a:srgbClr val="FDFDFD"/>
              </a:highlight>
              <a:latin typeface="Source Sans Pro"/>
              <a:ea typeface="Source Sans Pro"/>
              <a:cs typeface="Source Sans Pro"/>
              <a:sym typeface="Source Sans Pro"/>
            </a:endParaRPr>
          </a:p>
          <a:p>
            <a:pPr indent="-304800" lvl="0" marL="749300" rtl="0" algn="l">
              <a:spcBef>
                <a:spcPts val="2200"/>
              </a:spcBef>
              <a:spcAft>
                <a:spcPts val="0"/>
              </a:spcAft>
              <a:buClr>
                <a:srgbClr val="464646"/>
              </a:buClr>
              <a:buSzPts val="1200"/>
              <a:buFont typeface="Source Sans Pro"/>
              <a:buChar char="●"/>
            </a:pPr>
            <a:r>
              <a:rPr lang="zh-TW" sz="1200">
                <a:solidFill>
                  <a:srgbClr val="464646"/>
                </a:solidFill>
                <a:highlight>
                  <a:srgbClr val="FDFDFD"/>
                </a:highlight>
                <a:latin typeface="Source Sans Pro"/>
                <a:ea typeface="Source Sans Pro"/>
                <a:cs typeface="Source Sans Pro"/>
                <a:sym typeface="Source Sans Pro"/>
              </a:rPr>
              <a:t>Encrypted numbers can be multiplied by a non encrypted scalar.</a:t>
            </a:r>
            <a:endParaRPr sz="1200">
              <a:solidFill>
                <a:srgbClr val="464646"/>
              </a:solidFill>
              <a:highlight>
                <a:srgbClr val="FDFDFD"/>
              </a:highlight>
              <a:latin typeface="Source Sans Pro"/>
              <a:ea typeface="Source Sans Pro"/>
              <a:cs typeface="Source Sans Pro"/>
              <a:sym typeface="Source Sans Pro"/>
            </a:endParaRPr>
          </a:p>
          <a:p>
            <a:pPr indent="-304800" lvl="0" marL="749300" rtl="0" algn="l">
              <a:spcBef>
                <a:spcPts val="0"/>
              </a:spcBef>
              <a:spcAft>
                <a:spcPts val="0"/>
              </a:spcAft>
              <a:buClr>
                <a:srgbClr val="464646"/>
              </a:buClr>
              <a:buSzPts val="1200"/>
              <a:buFont typeface="Source Sans Pro"/>
              <a:buChar char="●"/>
            </a:pPr>
            <a:r>
              <a:rPr lang="zh-TW" sz="1200">
                <a:solidFill>
                  <a:srgbClr val="464646"/>
                </a:solidFill>
                <a:highlight>
                  <a:srgbClr val="FDFDFD"/>
                </a:highlight>
                <a:latin typeface="Source Sans Pro"/>
                <a:ea typeface="Source Sans Pro"/>
                <a:cs typeface="Source Sans Pro"/>
                <a:sym typeface="Source Sans Pro"/>
              </a:rPr>
              <a:t>Encrypted numbers can be added together.</a:t>
            </a:r>
            <a:endParaRPr sz="1200">
              <a:solidFill>
                <a:srgbClr val="464646"/>
              </a:solidFill>
              <a:highlight>
                <a:srgbClr val="FDFDFD"/>
              </a:highlight>
              <a:latin typeface="Source Sans Pro"/>
              <a:ea typeface="Source Sans Pro"/>
              <a:cs typeface="Source Sans Pro"/>
              <a:sym typeface="Source Sans Pro"/>
            </a:endParaRPr>
          </a:p>
          <a:p>
            <a:pPr indent="-304800" lvl="0" marL="749300" rtl="0" algn="l">
              <a:spcBef>
                <a:spcPts val="0"/>
              </a:spcBef>
              <a:spcAft>
                <a:spcPts val="0"/>
              </a:spcAft>
              <a:buClr>
                <a:srgbClr val="464646"/>
              </a:buClr>
              <a:buSzPts val="1200"/>
              <a:buFont typeface="Source Sans Pro"/>
              <a:buChar char="●"/>
            </a:pPr>
            <a:r>
              <a:rPr lang="zh-TW" sz="1200">
                <a:solidFill>
                  <a:srgbClr val="464646"/>
                </a:solidFill>
                <a:highlight>
                  <a:srgbClr val="FDFDFD"/>
                </a:highlight>
                <a:latin typeface="Source Sans Pro"/>
                <a:ea typeface="Source Sans Pro"/>
                <a:cs typeface="Source Sans Pro"/>
                <a:sym typeface="Source Sans Pro"/>
              </a:rPr>
              <a:t>Encrypted numbers can be added to non encrypted scalars.</a:t>
            </a:r>
            <a:endParaRPr sz="1200">
              <a:solidFill>
                <a:srgbClr val="464646"/>
              </a:solidFill>
              <a:highlight>
                <a:srgbClr val="FDFDFD"/>
              </a:highlight>
              <a:latin typeface="Source Sans Pro"/>
              <a:ea typeface="Source Sans Pro"/>
              <a:cs typeface="Source Sans Pro"/>
              <a:sym typeface="Source Sans Pro"/>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zh-TW"/>
              <a:t>source distribution:</a:t>
            </a:r>
            <a:r>
              <a:rPr lang="zh-TW" u="sng">
                <a:solidFill>
                  <a:schemeClr val="hlink"/>
                </a:solidFill>
                <a:hlinkClick r:id="rId3"/>
              </a:rPr>
              <a:t>https://pypi.org/project/phe/#files</a:t>
            </a:r>
            <a:r>
              <a:rPr lang="zh-TW"/>
              <a:t>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0" name="Google Shape;620;p1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1" name="Google Shape;621;p100"/>
          <p:cNvPicPr preferRelativeResize="0"/>
          <p:nvPr/>
        </p:nvPicPr>
        <p:blipFill>
          <a:blip r:embed="rId3">
            <a:alphaModFix/>
          </a:blip>
          <a:stretch>
            <a:fillRect/>
          </a:stretch>
        </p:blipFill>
        <p:spPr>
          <a:xfrm>
            <a:off x="457200" y="0"/>
            <a:ext cx="8229601" cy="51435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7" name="Google Shape;627;p1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8" name="Google Shape;628;p101"/>
          <p:cNvPicPr preferRelativeResize="0"/>
          <p:nvPr/>
        </p:nvPicPr>
        <p:blipFill rotWithShape="1">
          <a:blip r:embed="rId3">
            <a:alphaModFix/>
          </a:blip>
          <a:srcRect b="39654" l="11322" r="4742" t="11879"/>
          <a:stretch/>
        </p:blipFill>
        <p:spPr>
          <a:xfrm>
            <a:off x="-56875" y="1088350"/>
            <a:ext cx="9009551" cy="32516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Reference</a:t>
            </a:r>
            <a:endParaRPr/>
          </a:p>
        </p:txBody>
      </p:sp>
      <p:sp>
        <p:nvSpPr>
          <p:cNvPr id="138" name="Google Shape;138;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zh-TW"/>
              <a:t>遠距醫療不只線上看診，遠端照護、長照...5大應用報你知 - 療日子健康新聞 </a:t>
            </a:r>
            <a:endParaRPr/>
          </a:p>
          <a:p>
            <a:pPr indent="-311150" lvl="0" marL="457200" rtl="0" algn="l">
              <a:spcBef>
                <a:spcPts val="0"/>
              </a:spcBef>
              <a:spcAft>
                <a:spcPts val="0"/>
              </a:spcAft>
              <a:buSzPts val="1300"/>
              <a:buAutoNum type="arabicPeriod"/>
            </a:pPr>
            <a:r>
              <a:rPr lang="zh-TW"/>
              <a:t>https://www.healingdaily.com.tw/articles/%E9%81%A0%E8%B7%9D%E9%86%AB%E7%99%82-%E6%96%B0%E8%81%9E%E5%A0%B1%E5%B0%8E/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u="sng">
                <a:solidFill>
                  <a:schemeClr val="hlink"/>
                </a:solidFill>
                <a:hlinkClick r:id="rId3"/>
              </a:rPr>
              <a:t>https://asecuritysite.com/paillier/pal_ex</a:t>
            </a:r>
            <a:r>
              <a:rPr lang="zh-TW"/>
              <a:t> </a:t>
            </a:r>
            <a:endParaRPr/>
          </a:p>
        </p:txBody>
      </p:sp>
      <p:sp>
        <p:nvSpPr>
          <p:cNvPr id="634" name="Google Shape;634;p1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5" name="Google Shape;635;p102"/>
          <p:cNvPicPr preferRelativeResize="0"/>
          <p:nvPr/>
        </p:nvPicPr>
        <p:blipFill rotWithShape="1">
          <a:blip r:embed="rId4">
            <a:alphaModFix/>
          </a:blip>
          <a:srcRect b="-16088" l="0" r="0" t="31414"/>
          <a:stretch/>
        </p:blipFill>
        <p:spPr>
          <a:xfrm>
            <a:off x="188550" y="1931275"/>
            <a:ext cx="8229601" cy="435522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41" name="Google Shape;641;p10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2" name="Google Shape;642;p103"/>
          <p:cNvPicPr preferRelativeResize="0"/>
          <p:nvPr/>
        </p:nvPicPr>
        <p:blipFill rotWithShape="1">
          <a:blip r:embed="rId3">
            <a:alphaModFix/>
          </a:blip>
          <a:srcRect b="0" l="9529" r="4618" t="0"/>
          <a:stretch/>
        </p:blipFill>
        <p:spPr>
          <a:xfrm>
            <a:off x="995175" y="344350"/>
            <a:ext cx="6591949" cy="479914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somewhat → fully</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5"/>
          <p:cNvSpPr txBox="1"/>
          <p:nvPr>
            <p:ph idx="1" type="body"/>
          </p:nvPr>
        </p:nvSpPr>
        <p:spPr>
          <a:xfrm>
            <a:off x="294125" y="219560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u="sng">
                <a:solidFill>
                  <a:schemeClr val="hlink"/>
                </a:solidFill>
                <a:hlinkClick r:id="rId3"/>
              </a:rPr>
              <a:t>https://www.ntt-review.jp/archive/ntttechnical.php?contents=ntr201407fa5.pdf&amp;mode=show_pdf</a:t>
            </a:r>
            <a:r>
              <a:rPr lang="zh-TW"/>
              <a:t> </a:t>
            </a:r>
            <a:endParaRPr/>
          </a:p>
          <a:p>
            <a:pPr indent="0" lvl="0" marL="0" rtl="0" algn="l">
              <a:lnSpc>
                <a:spcPct val="100000"/>
              </a:lnSpc>
              <a:spcBef>
                <a:spcPts val="1200"/>
              </a:spcBef>
              <a:spcAft>
                <a:spcPts val="0"/>
              </a:spcAft>
              <a:buNone/>
            </a:pPr>
            <a:r>
              <a:rPr b="1" lang="zh-TW" sz="2400">
                <a:solidFill>
                  <a:schemeClr val="dk2"/>
                </a:solidFill>
                <a:latin typeface="Raleway"/>
                <a:ea typeface="Raleway"/>
                <a:cs typeface="Raleway"/>
                <a:sym typeface="Raleway"/>
              </a:rPr>
              <a:t>Fully Homomorphic Encryption over the Integers: From Theory to Practice</a:t>
            </a:r>
            <a:endParaRPr b="1" sz="2400">
              <a:solidFill>
                <a:schemeClr val="dk2"/>
              </a:solidFill>
              <a:latin typeface="Raleway"/>
              <a:ea typeface="Raleway"/>
              <a:cs typeface="Raleway"/>
              <a:sym typeface="Raleway"/>
            </a:endParaRPr>
          </a:p>
          <a:p>
            <a:pPr indent="0" lvl="0" marL="0" rtl="0" algn="l">
              <a:spcBef>
                <a:spcPts val="0"/>
              </a:spcBef>
              <a:spcAft>
                <a:spcPts val="0"/>
              </a:spcAft>
              <a:buNone/>
            </a:pPr>
            <a:r>
              <a:t/>
            </a:r>
            <a:endParaRPr/>
          </a:p>
          <a:p>
            <a:pPr indent="0" lvl="0" marL="0" rtl="0" algn="l">
              <a:spcBef>
                <a:spcPts val="1200"/>
              </a:spcBef>
              <a:spcAft>
                <a:spcPts val="1200"/>
              </a:spcAft>
              <a:buNone/>
            </a:pPr>
            <a:r>
              <a:rPr lang="zh-TW" u="sng">
                <a:solidFill>
                  <a:schemeClr val="hlink"/>
                </a:solidFill>
                <a:hlinkClick r:id="rId4"/>
              </a:rPr>
              <a:t>https://eprint.iacr.org/2009/616.ps</a:t>
            </a:r>
            <a:r>
              <a:rPr lang="zh-TW"/>
              <a:t> </a:t>
            </a:r>
            <a:endParaRPr/>
          </a:p>
        </p:txBody>
      </p:sp>
      <p:pic>
        <p:nvPicPr>
          <p:cNvPr id="653" name="Google Shape;653;p105"/>
          <p:cNvPicPr preferRelativeResize="0"/>
          <p:nvPr/>
        </p:nvPicPr>
        <p:blipFill rotWithShape="1">
          <a:blip r:embed="rId5">
            <a:alphaModFix/>
          </a:blip>
          <a:srcRect b="56895" l="6575" r="28451" t="18199"/>
          <a:stretch/>
        </p:blipFill>
        <p:spPr>
          <a:xfrm>
            <a:off x="150700" y="1024775"/>
            <a:ext cx="5347523" cy="12809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6"/>
          <p:cNvSpPr txBox="1"/>
          <p:nvPr>
            <p:ph idx="1" type="body"/>
          </p:nvPr>
        </p:nvSpPr>
        <p:spPr>
          <a:xfrm>
            <a:off x="729450" y="1340075"/>
            <a:ext cx="7688700" cy="300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400">
                <a:solidFill>
                  <a:srgbClr val="474C69"/>
                </a:solidFill>
                <a:highlight>
                  <a:srgbClr val="FFFFFF"/>
                </a:highlight>
                <a:latin typeface="Arial"/>
                <a:ea typeface="Arial"/>
                <a:cs typeface="Arial"/>
                <a:sym typeface="Arial"/>
              </a:rPr>
              <a:t> secret key is a relatively large odd integer p (of about 600 digits, say)</a:t>
            </a:r>
            <a:endParaRPr sz="1400">
              <a:solidFill>
                <a:srgbClr val="474C69"/>
              </a:solidFill>
              <a:highlight>
                <a:srgbClr val="FFFFFF"/>
              </a:highlight>
              <a:latin typeface="Arial"/>
              <a:ea typeface="Arial"/>
              <a:cs typeface="Arial"/>
              <a:sym typeface="Arial"/>
            </a:endParaRPr>
          </a:p>
          <a:p>
            <a:pPr indent="0" lvl="0" marL="0" rtl="0" algn="l">
              <a:spcBef>
                <a:spcPts val="0"/>
              </a:spcBef>
              <a:spcAft>
                <a:spcPts val="0"/>
              </a:spcAft>
              <a:buNone/>
            </a:pPr>
            <a:r>
              <a:rPr lang="zh-TW" sz="1400">
                <a:solidFill>
                  <a:srgbClr val="474C69"/>
                </a:solidFill>
                <a:highlight>
                  <a:srgbClr val="FFFFFF"/>
                </a:highlight>
                <a:latin typeface="Arial"/>
                <a:ea typeface="Arial"/>
                <a:cs typeface="Arial"/>
                <a:sym typeface="Arial"/>
              </a:rPr>
              <a:t> </a:t>
            </a:r>
            <a:r>
              <a:rPr lang="zh-TW" sz="1400">
                <a:solidFill>
                  <a:srgbClr val="474C69"/>
                </a:solidFill>
                <a:highlight>
                  <a:srgbClr val="FFFFFF"/>
                </a:highlight>
                <a:latin typeface="Arial"/>
                <a:ea typeface="Arial"/>
                <a:cs typeface="Arial"/>
                <a:sym typeface="Arial"/>
              </a:rPr>
              <a:t>even random noise 2r (of 20 to 30 digits)</a:t>
            </a:r>
            <a:endParaRPr sz="1400">
              <a:solidFill>
                <a:srgbClr val="474C69"/>
              </a:solidFill>
              <a:highlight>
                <a:srgbClr val="FFFFFF"/>
              </a:highlight>
              <a:latin typeface="Arial"/>
              <a:ea typeface="Arial"/>
              <a:cs typeface="Arial"/>
              <a:sym typeface="Arial"/>
            </a:endParaRPr>
          </a:p>
          <a:p>
            <a:pPr indent="0" lvl="0" marL="0" rtl="0" algn="ctr">
              <a:spcBef>
                <a:spcPts val="0"/>
              </a:spcBef>
              <a:spcAft>
                <a:spcPts val="0"/>
              </a:spcAft>
              <a:buNone/>
            </a:pPr>
            <a:r>
              <a:rPr lang="zh-TW" sz="1400">
                <a:solidFill>
                  <a:srgbClr val="474C69"/>
                </a:solidFill>
                <a:highlight>
                  <a:srgbClr val="FFFFFF"/>
                </a:highlight>
                <a:latin typeface="Arial"/>
                <a:ea typeface="Arial"/>
                <a:cs typeface="Arial"/>
                <a:sym typeface="Arial"/>
              </a:rPr>
              <a:t>c = q p + 2r + m </a:t>
            </a:r>
            <a:endParaRPr sz="1400">
              <a:solidFill>
                <a:srgbClr val="474C69"/>
              </a:solidFill>
              <a:highlight>
                <a:srgbClr val="FFFFFF"/>
              </a:highlight>
              <a:latin typeface="Arial"/>
              <a:ea typeface="Arial"/>
              <a:cs typeface="Arial"/>
              <a:sym typeface="Arial"/>
            </a:endParaRPr>
          </a:p>
          <a:p>
            <a:pPr indent="0" lvl="0" marL="0" rtl="0" algn="l">
              <a:spcBef>
                <a:spcPts val="0"/>
              </a:spcBef>
              <a:spcAft>
                <a:spcPts val="0"/>
              </a:spcAft>
              <a:buNone/>
            </a:pPr>
            <a:r>
              <a:rPr lang="zh-TW" sz="1400">
                <a:solidFill>
                  <a:srgbClr val="474C69"/>
                </a:solidFill>
                <a:highlight>
                  <a:srgbClr val="FFFFFF"/>
                </a:highlight>
                <a:latin typeface="Arial"/>
                <a:ea typeface="Arial"/>
                <a:cs typeface="Arial"/>
                <a:sym typeface="Arial"/>
              </a:rPr>
              <a:t>the legitimate owner of the secret key p can decrypt the ciphertext c by computing the Euclidean division by p and checking the parity of the remainder 2r + m: it is even if m is 0 and odd if m is 1.</a:t>
            </a:r>
            <a:endParaRPr sz="1400">
              <a:solidFill>
                <a:srgbClr val="474C69"/>
              </a:solidFill>
              <a:highlight>
                <a:srgbClr val="FFFFFF"/>
              </a:highlight>
              <a:latin typeface="Arial"/>
              <a:ea typeface="Arial"/>
              <a:cs typeface="Arial"/>
              <a:sym typeface="Arial"/>
            </a:endParaRPr>
          </a:p>
          <a:p>
            <a:pPr indent="0" lvl="0" marL="0" rtl="0" algn="l">
              <a:spcBef>
                <a:spcPts val="0"/>
              </a:spcBef>
              <a:spcAft>
                <a:spcPts val="0"/>
              </a:spcAft>
              <a:buNone/>
            </a:pPr>
            <a:r>
              <a:t/>
            </a:r>
            <a:endParaRPr sz="1400">
              <a:solidFill>
                <a:srgbClr val="474C69"/>
              </a:solidFill>
              <a:highlight>
                <a:srgbClr val="FFFFFF"/>
              </a:highlight>
              <a:latin typeface="Arial"/>
              <a:ea typeface="Arial"/>
              <a:cs typeface="Arial"/>
              <a:sym typeface="Arial"/>
            </a:endParaRPr>
          </a:p>
        </p:txBody>
      </p:sp>
      <p:pic>
        <p:nvPicPr>
          <p:cNvPr id="659" name="Google Shape;659;p106"/>
          <p:cNvPicPr preferRelativeResize="0"/>
          <p:nvPr/>
        </p:nvPicPr>
        <p:blipFill>
          <a:blip r:embed="rId3">
            <a:alphaModFix/>
          </a:blip>
          <a:stretch>
            <a:fillRect/>
          </a:stretch>
        </p:blipFill>
        <p:spPr>
          <a:xfrm>
            <a:off x="3754175" y="3198450"/>
            <a:ext cx="5311000" cy="1869525"/>
          </a:xfrm>
          <a:prstGeom prst="rect">
            <a:avLst/>
          </a:prstGeom>
          <a:noFill/>
          <a:ln>
            <a:noFill/>
          </a:ln>
        </p:spPr>
      </p:pic>
      <p:pic>
        <p:nvPicPr>
          <p:cNvPr id="660" name="Google Shape;660;p106"/>
          <p:cNvPicPr preferRelativeResize="0"/>
          <p:nvPr/>
        </p:nvPicPr>
        <p:blipFill rotWithShape="1">
          <a:blip r:embed="rId4">
            <a:alphaModFix/>
          </a:blip>
          <a:srcRect b="0" l="21216" r="0" t="0"/>
          <a:stretch/>
        </p:blipFill>
        <p:spPr>
          <a:xfrm>
            <a:off x="-59125" y="3081850"/>
            <a:ext cx="4070124" cy="11452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support XOR and AND GATE</a:t>
            </a:r>
            <a:endParaRPr/>
          </a:p>
        </p:txBody>
      </p:sp>
      <p:sp>
        <p:nvSpPr>
          <p:cNvPr id="666" name="Google Shape;666;p10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Clr>
                <a:srgbClr val="474C69"/>
              </a:buClr>
              <a:buSzPts val="1200"/>
              <a:buFont typeface="Arial"/>
              <a:buAutoNum type="arabicPeriod"/>
            </a:pPr>
            <a:r>
              <a:rPr lang="zh-TW" sz="1200">
                <a:solidFill>
                  <a:srgbClr val="474C69"/>
                </a:solidFill>
                <a:highlight>
                  <a:srgbClr val="FFFFFF"/>
                </a:highlight>
                <a:latin typeface="Arial"/>
                <a:ea typeface="Arial"/>
                <a:cs typeface="Arial"/>
                <a:sym typeface="Arial"/>
              </a:rPr>
              <a:t>the sum c1 + c2 = (q1 + q2)p + 2(r1 + r2) + (m1 + m2)</a:t>
            </a:r>
            <a:endParaRPr sz="1200">
              <a:solidFill>
                <a:srgbClr val="474C69"/>
              </a:solidFill>
              <a:highlight>
                <a:srgbClr val="FFFFFF"/>
              </a:highlight>
              <a:latin typeface="Arial"/>
              <a:ea typeface="Arial"/>
              <a:cs typeface="Arial"/>
              <a:sym typeface="Arial"/>
            </a:endParaRPr>
          </a:p>
          <a:p>
            <a:pPr indent="0" lvl="0" marL="457200" rtl="0" algn="l">
              <a:spcBef>
                <a:spcPts val="0"/>
              </a:spcBef>
              <a:spcAft>
                <a:spcPts val="0"/>
              </a:spcAft>
              <a:buNone/>
            </a:pPr>
            <a:r>
              <a:rPr lang="zh-TW" sz="1200">
                <a:solidFill>
                  <a:srgbClr val="474C69"/>
                </a:solidFill>
                <a:highlight>
                  <a:srgbClr val="FFFFFF"/>
                </a:highlight>
                <a:latin typeface="Arial"/>
                <a:ea typeface="Arial"/>
                <a:cs typeface="Arial"/>
                <a:sym typeface="Arial"/>
              </a:rPr>
              <a:t>is an encryption of m1 XOR m2. </a:t>
            </a:r>
            <a:endParaRPr sz="1200">
              <a:solidFill>
                <a:srgbClr val="474C69"/>
              </a:solidFill>
              <a:highlight>
                <a:srgbClr val="FFFFFF"/>
              </a:highlight>
              <a:latin typeface="Arial"/>
              <a:ea typeface="Arial"/>
              <a:cs typeface="Arial"/>
              <a:sym typeface="Arial"/>
            </a:endParaRPr>
          </a:p>
          <a:p>
            <a:pPr indent="-304800" lvl="0" marL="457200" rtl="0" algn="l">
              <a:spcBef>
                <a:spcPts val="0"/>
              </a:spcBef>
              <a:spcAft>
                <a:spcPts val="0"/>
              </a:spcAft>
              <a:buClr>
                <a:srgbClr val="474C69"/>
              </a:buClr>
              <a:buSzPts val="1200"/>
              <a:buFont typeface="Arial"/>
              <a:buAutoNum type="arabicPeriod"/>
            </a:pPr>
            <a:r>
              <a:rPr lang="zh-TW" sz="1200">
                <a:solidFill>
                  <a:srgbClr val="474C69"/>
                </a:solidFill>
                <a:highlight>
                  <a:srgbClr val="FFFFFF"/>
                </a:highlight>
                <a:latin typeface="Arial"/>
                <a:ea typeface="Arial"/>
                <a:cs typeface="Arial"/>
                <a:sym typeface="Arial"/>
              </a:rPr>
              <a:t>the product c1 c2 = (q1q2p + 2q1r2 + q1m2 + 2q2r1 + q2r1)p + 2(2r1r2 + r1m2 + r2m1) + m1m2 </a:t>
            </a:r>
            <a:endParaRPr sz="1200">
              <a:solidFill>
                <a:srgbClr val="474C69"/>
              </a:solidFill>
              <a:highlight>
                <a:srgbClr val="FFFFFF"/>
              </a:highlight>
              <a:latin typeface="Arial"/>
              <a:ea typeface="Arial"/>
              <a:cs typeface="Arial"/>
              <a:sym typeface="Arial"/>
            </a:endParaRPr>
          </a:p>
          <a:p>
            <a:pPr indent="0" lvl="0" marL="457200" rtl="0" algn="l">
              <a:spcBef>
                <a:spcPts val="0"/>
              </a:spcBef>
              <a:spcAft>
                <a:spcPts val="0"/>
              </a:spcAft>
              <a:buNone/>
            </a:pPr>
            <a:r>
              <a:rPr lang="zh-TW" sz="1200">
                <a:solidFill>
                  <a:srgbClr val="474C69"/>
                </a:solidFill>
                <a:highlight>
                  <a:srgbClr val="FFFFFF"/>
                </a:highlight>
                <a:latin typeface="Arial"/>
                <a:ea typeface="Arial"/>
                <a:cs typeface="Arial"/>
                <a:sym typeface="Arial"/>
              </a:rPr>
              <a:t>is an encryption of m1 AND m2.</a:t>
            </a:r>
            <a:endParaRPr sz="1200">
              <a:solidFill>
                <a:srgbClr val="474C69"/>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1200">
              <a:solidFill>
                <a:srgbClr val="474C69"/>
              </a:solidFill>
              <a:highlight>
                <a:srgbClr val="FFFFFF"/>
              </a:highlight>
              <a:latin typeface="Arial"/>
              <a:ea typeface="Arial"/>
              <a:cs typeface="Arial"/>
              <a:sym typeface="Arial"/>
            </a:endParaRPr>
          </a:p>
          <a:p>
            <a:pPr indent="0" lvl="0" marL="0" rtl="0" algn="l">
              <a:spcBef>
                <a:spcPts val="0"/>
              </a:spcBef>
              <a:spcAft>
                <a:spcPts val="0"/>
              </a:spcAft>
              <a:buNone/>
            </a:pPr>
            <a:r>
              <a:rPr lang="zh-TW" sz="1200">
                <a:solidFill>
                  <a:srgbClr val="474C69"/>
                </a:solidFill>
                <a:highlight>
                  <a:srgbClr val="FFFFFF"/>
                </a:highlight>
                <a:latin typeface="Arial"/>
                <a:ea typeface="Arial"/>
                <a:cs typeface="Arial"/>
                <a:sym typeface="Arial"/>
              </a:rPr>
              <a:t>The problem is that whenever a homomorphic XOR and especially AND operation is carried out, that noise value within the ciphertext grows (its size roughly doubles with each AND gate). If too many such homomorphic operations are carried out, at some point the noise value becomes larger than p, at which point it becomes impossible to ensure correct decryption anymore</a:t>
            </a:r>
            <a:endParaRPr sz="1200">
              <a:solidFill>
                <a:srgbClr val="474C69"/>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08"/>
          <p:cNvSpPr txBox="1"/>
          <p:nvPr>
            <p:ph type="title"/>
          </p:nvPr>
        </p:nvSpPr>
        <p:spPr>
          <a:xfrm>
            <a:off x="729450" y="1239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bootstrapping (?)</a:t>
            </a:r>
            <a:endParaRPr/>
          </a:p>
        </p:txBody>
      </p:sp>
      <p:sp>
        <p:nvSpPr>
          <p:cNvPr id="672" name="Google Shape;672;p108"/>
          <p:cNvSpPr txBox="1"/>
          <p:nvPr>
            <p:ph idx="1" type="body"/>
          </p:nvPr>
        </p:nvSpPr>
        <p:spPr>
          <a:xfrm>
            <a:off x="729450" y="15960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150">
                <a:solidFill>
                  <a:srgbClr val="232629"/>
                </a:solidFill>
                <a:highlight>
                  <a:srgbClr val="FFFFFF"/>
                </a:highlight>
                <a:latin typeface="Arial"/>
                <a:ea typeface="Arial"/>
                <a:cs typeface="Arial"/>
                <a:sym typeface="Arial"/>
              </a:rPr>
              <a:t>he showed that by taking the decryption algorithm for his scheme and converting it into a circuit and passing the circuit a ciphertext and an encrypted version of the private key, what you would get out was a ciphertext of the same plaintext, but with the noise gone. </a:t>
            </a:r>
            <a:endParaRPr sz="1150">
              <a:solidFill>
                <a:srgbClr val="232629"/>
              </a:solidFill>
              <a:highlight>
                <a:srgbClr val="FFFFFF"/>
              </a:highlight>
              <a:latin typeface="Arial"/>
              <a:ea typeface="Arial"/>
              <a:cs typeface="Arial"/>
              <a:sym typeface="Arial"/>
            </a:endParaRPr>
          </a:p>
          <a:p>
            <a:pPr indent="0" lvl="0" marL="0" rtl="0" algn="l">
              <a:spcBef>
                <a:spcPts val="0"/>
              </a:spcBef>
              <a:spcAft>
                <a:spcPts val="0"/>
              </a:spcAft>
              <a:buNone/>
            </a:pPr>
            <a:r>
              <a:rPr lang="zh-TW" sz="1200" u="sng">
                <a:solidFill>
                  <a:srgbClr val="1155CC"/>
                </a:solidFill>
                <a:highlight>
                  <a:srgbClr val="FFFFFF"/>
                </a:highlight>
                <a:latin typeface="Arial"/>
                <a:ea typeface="Arial"/>
                <a:cs typeface="Arial"/>
                <a:sym typeface="Arial"/>
                <a:hlinkClick r:id="rId3">
                  <a:extLst>
                    <a:ext uri="{A12FA001-AC4F-418D-AE19-62706E023703}">
                      <ahyp:hlinkClr val="tx"/>
                    </a:ext>
                  </a:extLst>
                </a:hlinkClick>
              </a:rPr>
              <a:t>https://crypto.stackexchange.com/questions/42666/what-exactly-is-bootstrapping-in-fhe</a:t>
            </a:r>
            <a:r>
              <a:rPr lang="zh-TW" sz="1200">
                <a:solidFill>
                  <a:srgbClr val="474C69"/>
                </a:solidFill>
                <a:highlight>
                  <a:srgbClr val="FFFFFF"/>
                </a:highlight>
                <a:latin typeface="Arial"/>
                <a:ea typeface="Arial"/>
                <a:cs typeface="Arial"/>
                <a:sym typeface="Arial"/>
              </a:rPr>
              <a:t>  </a:t>
            </a:r>
            <a:endParaRPr sz="1150">
              <a:solidFill>
                <a:srgbClr val="232629"/>
              </a:solidFill>
              <a:highlight>
                <a:srgbClr val="FFFFFF"/>
              </a:highlight>
              <a:latin typeface="Arial"/>
              <a:ea typeface="Arial"/>
              <a:cs typeface="Arial"/>
              <a:sym typeface="Arial"/>
            </a:endParaRPr>
          </a:p>
        </p:txBody>
      </p:sp>
      <p:pic>
        <p:nvPicPr>
          <p:cNvPr id="673" name="Google Shape;673;p108"/>
          <p:cNvPicPr preferRelativeResize="0"/>
          <p:nvPr/>
        </p:nvPicPr>
        <p:blipFill rotWithShape="1">
          <a:blip r:embed="rId4">
            <a:alphaModFix/>
          </a:blip>
          <a:srcRect b="18566" l="0" r="0" t="0"/>
          <a:stretch/>
        </p:blipFill>
        <p:spPr>
          <a:xfrm>
            <a:off x="729450" y="2457425"/>
            <a:ext cx="5951474" cy="2617075"/>
          </a:xfrm>
          <a:prstGeom prst="rect">
            <a:avLst/>
          </a:prstGeom>
          <a:noFill/>
          <a:ln>
            <a:noFill/>
          </a:ln>
        </p:spPr>
      </p:pic>
      <p:pic>
        <p:nvPicPr>
          <p:cNvPr id="674" name="Google Shape;674;p108"/>
          <p:cNvPicPr preferRelativeResize="0"/>
          <p:nvPr/>
        </p:nvPicPr>
        <p:blipFill rotWithShape="1">
          <a:blip r:embed="rId4">
            <a:alphaModFix/>
          </a:blip>
          <a:srcRect b="0" l="0" r="0" t="79061"/>
          <a:stretch/>
        </p:blipFill>
        <p:spPr>
          <a:xfrm>
            <a:off x="2714350" y="4305951"/>
            <a:ext cx="5951474" cy="6729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0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Fully Homomorphic Encryption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10"/>
          <p:cNvSpPr txBox="1"/>
          <p:nvPr>
            <p:ph idx="1" type="body"/>
          </p:nvPr>
        </p:nvSpPr>
        <p:spPr>
          <a:xfrm>
            <a:off x="729450" y="1310500"/>
            <a:ext cx="7688700" cy="3029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zh-TW" sz="1200">
                <a:solidFill>
                  <a:srgbClr val="1A1A1A"/>
                </a:solidFill>
                <a:highlight>
                  <a:srgbClr val="FFFFFF"/>
                </a:highlight>
                <a:latin typeface="Georgia"/>
                <a:ea typeface="Georgia"/>
                <a:cs typeface="Georgia"/>
                <a:sym typeface="Georgia"/>
              </a:rPr>
              <a:t>Several open-source implementations of homomorphic encryption schemes exist today. Below is an incomplete list. If you would want to see your implementation being added, please contact us at </a:t>
            </a:r>
            <a:r>
              <a:rPr lang="zh-TW" sz="1200">
                <a:solidFill>
                  <a:srgbClr val="007ACC"/>
                </a:solidFill>
                <a:highlight>
                  <a:srgbClr val="FFFFFF"/>
                </a:highlight>
                <a:latin typeface="Georgia"/>
                <a:ea typeface="Georgia"/>
                <a:cs typeface="Georgia"/>
                <a:sym typeface="Georgia"/>
              </a:rPr>
              <a:t>contact@HomomorphicEncryption.org</a:t>
            </a:r>
            <a:r>
              <a:rPr lang="zh-TW" sz="1200">
                <a:solidFill>
                  <a:srgbClr val="1A1A1A"/>
                </a:solidFill>
                <a:highlight>
                  <a:srgbClr val="FFFFFF"/>
                </a:highlight>
                <a:latin typeface="Georgia"/>
                <a:ea typeface="Georgia"/>
                <a:cs typeface="Georgia"/>
                <a:sym typeface="Georgia"/>
              </a:rPr>
              <a:t>.</a:t>
            </a:r>
            <a:endParaRPr sz="1200">
              <a:solidFill>
                <a:srgbClr val="1A1A1A"/>
              </a:solidFill>
              <a:highlight>
                <a:srgbClr val="FFFFFF"/>
              </a:highlight>
              <a:latin typeface="Georgia"/>
              <a:ea typeface="Georgia"/>
              <a:cs typeface="Georgia"/>
              <a:sym typeface="Georgia"/>
            </a:endParaRPr>
          </a:p>
          <a:p>
            <a:pPr indent="-281940" lvl="0" marL="457200" rtl="0" algn="l">
              <a:spcBef>
                <a:spcPts val="2100"/>
              </a:spcBef>
              <a:spcAft>
                <a:spcPts val="0"/>
              </a:spcAft>
              <a:buClr>
                <a:srgbClr val="1A1A1A"/>
              </a:buClr>
              <a:buSzPct val="100000"/>
              <a:buFont typeface="Georgia"/>
              <a:buChar char="●"/>
            </a:pPr>
            <a:r>
              <a:rPr lang="zh-TW" sz="1200">
                <a:solidFill>
                  <a:srgbClr val="007ACC"/>
                </a:solidFill>
                <a:highlight>
                  <a:srgbClr val="FFFFFF"/>
                </a:highlight>
                <a:uFill>
                  <a:noFill/>
                </a:uFill>
                <a:latin typeface="Georgia"/>
                <a:ea typeface="Georgia"/>
                <a:cs typeface="Georgia"/>
                <a:sym typeface="Georgia"/>
                <a:hlinkClick r:id="rId3">
                  <a:extLst>
                    <a:ext uri="{A12FA001-AC4F-418D-AE19-62706E023703}">
                      <ahyp:hlinkClr val="tx"/>
                    </a:ext>
                  </a:extLst>
                </a:hlinkClick>
              </a:rPr>
              <a:t>Microsoft SEAL</a:t>
            </a:r>
            <a:r>
              <a:rPr lang="zh-TW" sz="1200">
                <a:solidFill>
                  <a:srgbClr val="1A1A1A"/>
                </a:solidFill>
                <a:highlight>
                  <a:srgbClr val="FFFFFF"/>
                </a:highlight>
                <a:latin typeface="Georgia"/>
                <a:ea typeface="Georgia"/>
                <a:cs typeface="Georgia"/>
                <a:sym typeface="Georgia"/>
              </a:rPr>
              <a:t>: A widely used open source library from Microsoft that supports the BFV and the CKKS schemes.</a:t>
            </a:r>
            <a:endParaRPr sz="1200">
              <a:solidFill>
                <a:srgbClr val="1A1A1A"/>
              </a:solidFill>
              <a:highlight>
                <a:srgbClr val="FFFFFF"/>
              </a:highlight>
              <a:latin typeface="Georgia"/>
              <a:ea typeface="Georgia"/>
              <a:cs typeface="Georgia"/>
              <a:sym typeface="Georgia"/>
            </a:endParaRPr>
          </a:p>
          <a:p>
            <a:pPr indent="-281940" lvl="0" marL="457200" rtl="0" algn="l">
              <a:spcBef>
                <a:spcPts val="0"/>
              </a:spcBef>
              <a:spcAft>
                <a:spcPts val="0"/>
              </a:spcAft>
              <a:buClr>
                <a:srgbClr val="1A1A1A"/>
              </a:buClr>
              <a:buSzPct val="100000"/>
              <a:buFont typeface="Georgia"/>
              <a:buChar char="●"/>
            </a:pPr>
            <a:r>
              <a:rPr lang="zh-TW" sz="1200">
                <a:solidFill>
                  <a:srgbClr val="007ACC"/>
                </a:solidFill>
                <a:highlight>
                  <a:srgbClr val="FFFFFF"/>
                </a:highlight>
                <a:uFill>
                  <a:noFill/>
                </a:uFill>
                <a:latin typeface="Georgia"/>
                <a:ea typeface="Georgia"/>
                <a:cs typeface="Georgia"/>
                <a:sym typeface="Georgia"/>
                <a:hlinkClick r:id="rId4">
                  <a:extLst>
                    <a:ext uri="{A12FA001-AC4F-418D-AE19-62706E023703}">
                      <ahyp:hlinkClr val="tx"/>
                    </a:ext>
                  </a:extLst>
                </a:hlinkClick>
              </a:rPr>
              <a:t>OpenFHE</a:t>
            </a:r>
            <a:r>
              <a:rPr lang="zh-TW" sz="1200">
                <a:solidFill>
                  <a:srgbClr val="1A1A1A"/>
                </a:solidFill>
                <a:highlight>
                  <a:srgbClr val="FFFFFF"/>
                </a:highlight>
                <a:latin typeface="Georgia"/>
                <a:ea typeface="Georgia"/>
                <a:cs typeface="Georgia"/>
                <a:sym typeface="Georgia"/>
              </a:rPr>
              <a:t>: A widely-used open source library affiliated with </a:t>
            </a:r>
            <a:r>
              <a:rPr lang="zh-TW" sz="1200">
                <a:solidFill>
                  <a:srgbClr val="007ACC"/>
                </a:solidFill>
                <a:highlight>
                  <a:srgbClr val="FFFFFF"/>
                </a:highlight>
                <a:uFill>
                  <a:noFill/>
                </a:uFill>
                <a:latin typeface="Georgia"/>
                <a:ea typeface="Georgia"/>
                <a:cs typeface="Georgia"/>
                <a:sym typeface="Georgia"/>
                <a:hlinkClick r:id="rId5">
                  <a:extLst>
                    <a:ext uri="{A12FA001-AC4F-418D-AE19-62706E023703}">
                      <ahyp:hlinkClr val="tx"/>
                    </a:ext>
                  </a:extLst>
                </a:hlinkClick>
              </a:rPr>
              <a:t>NumFocus</a:t>
            </a:r>
            <a:r>
              <a:rPr lang="zh-TW" sz="1200">
                <a:solidFill>
                  <a:srgbClr val="1A1A1A"/>
                </a:solidFill>
                <a:highlight>
                  <a:srgbClr val="FFFFFF"/>
                </a:highlight>
                <a:latin typeface="Georgia"/>
                <a:ea typeface="Georgia"/>
                <a:cs typeface="Georgia"/>
                <a:sym typeface="Georgia"/>
              </a:rPr>
              <a:t> from a consortium of FHE developers that supports the major FHE schemes including BGV, BFV, CKKS, TFHE and FHEW, among others, with multiparty support.</a:t>
            </a:r>
            <a:endParaRPr sz="1200">
              <a:solidFill>
                <a:srgbClr val="1A1A1A"/>
              </a:solidFill>
              <a:highlight>
                <a:srgbClr val="FFFFFF"/>
              </a:highlight>
              <a:latin typeface="Georgia"/>
              <a:ea typeface="Georgia"/>
              <a:cs typeface="Georgia"/>
              <a:sym typeface="Georgia"/>
            </a:endParaRPr>
          </a:p>
          <a:p>
            <a:pPr indent="-281940" lvl="0" marL="457200" rtl="0" algn="l">
              <a:spcBef>
                <a:spcPts val="0"/>
              </a:spcBef>
              <a:spcAft>
                <a:spcPts val="0"/>
              </a:spcAft>
              <a:buClr>
                <a:srgbClr val="1A1A1A"/>
              </a:buClr>
              <a:buSzPct val="100000"/>
              <a:buFont typeface="Georgia"/>
              <a:buChar char="●"/>
            </a:pPr>
            <a:r>
              <a:rPr lang="zh-TW" sz="1200">
                <a:solidFill>
                  <a:srgbClr val="007ACC"/>
                </a:solidFill>
                <a:highlight>
                  <a:srgbClr val="FFFFFF"/>
                </a:highlight>
                <a:uFill>
                  <a:noFill/>
                </a:uFill>
                <a:latin typeface="Georgia"/>
                <a:ea typeface="Georgia"/>
                <a:cs typeface="Georgia"/>
                <a:sym typeface="Georgia"/>
                <a:hlinkClick r:id="rId6">
                  <a:extLst>
                    <a:ext uri="{A12FA001-AC4F-418D-AE19-62706E023703}">
                      <ahyp:hlinkClr val="tx"/>
                    </a:ext>
                  </a:extLst>
                </a:hlinkClick>
              </a:rPr>
              <a:t>PALISADE</a:t>
            </a:r>
            <a:r>
              <a:rPr lang="zh-TW" sz="1200">
                <a:solidFill>
                  <a:srgbClr val="1A1A1A"/>
                </a:solidFill>
                <a:highlight>
                  <a:srgbClr val="FFFFFF"/>
                </a:highlight>
                <a:latin typeface="Georgia"/>
                <a:ea typeface="Georgia"/>
                <a:cs typeface="Georgia"/>
                <a:sym typeface="Georgia"/>
              </a:rPr>
              <a:t>: A widely-used open source library from a consortium of DARPA-funded defense contractors that supports multiple homomorphic encryption schemes such as BGV, BFV, CKKS, TFHE and FHEW, among others, with multiparty support.</a:t>
            </a:r>
            <a:endParaRPr sz="1200">
              <a:solidFill>
                <a:srgbClr val="1A1A1A"/>
              </a:solidFill>
              <a:highlight>
                <a:srgbClr val="FFFFFF"/>
              </a:highlight>
              <a:latin typeface="Georgia"/>
              <a:ea typeface="Georgia"/>
              <a:cs typeface="Georgia"/>
              <a:sym typeface="Georgia"/>
            </a:endParaRPr>
          </a:p>
          <a:p>
            <a:pPr indent="-281940" lvl="0" marL="457200" rtl="0" algn="l">
              <a:spcBef>
                <a:spcPts val="0"/>
              </a:spcBef>
              <a:spcAft>
                <a:spcPts val="0"/>
              </a:spcAft>
              <a:buClr>
                <a:srgbClr val="1A1A1A"/>
              </a:buClr>
              <a:buSzPct val="100000"/>
              <a:buFont typeface="Georgia"/>
              <a:buChar char="●"/>
            </a:pPr>
            <a:r>
              <a:rPr lang="zh-TW" sz="1200">
                <a:solidFill>
                  <a:srgbClr val="007ACC"/>
                </a:solidFill>
                <a:highlight>
                  <a:srgbClr val="D9EAD3"/>
                </a:highlight>
                <a:uFill>
                  <a:noFill/>
                </a:uFill>
                <a:latin typeface="Georgia"/>
                <a:ea typeface="Georgia"/>
                <a:cs typeface="Georgia"/>
                <a:sym typeface="Georgia"/>
                <a:hlinkClick r:id="rId7">
                  <a:extLst>
                    <a:ext uri="{A12FA001-AC4F-418D-AE19-62706E023703}">
                      <ahyp:hlinkClr val="tx"/>
                    </a:ext>
                  </a:extLst>
                </a:hlinkClick>
              </a:rPr>
              <a:t>HELib</a:t>
            </a:r>
            <a:r>
              <a:rPr lang="zh-TW" sz="1200">
                <a:solidFill>
                  <a:srgbClr val="1A1A1A"/>
                </a:solidFill>
                <a:highlight>
                  <a:srgbClr val="D9EAD3"/>
                </a:highlight>
                <a:latin typeface="Georgia"/>
                <a:ea typeface="Georgia"/>
                <a:cs typeface="Georgia"/>
                <a:sym typeface="Georgia"/>
              </a:rPr>
              <a:t>: An early and widely used library from IBM that supports the CKKS and BGV scheme and bootstrapping.</a:t>
            </a:r>
            <a:endParaRPr sz="1200">
              <a:solidFill>
                <a:srgbClr val="1A1A1A"/>
              </a:solidFill>
              <a:highlight>
                <a:srgbClr val="D9EAD3"/>
              </a:highlight>
              <a:latin typeface="Georgia"/>
              <a:ea typeface="Georgia"/>
              <a:cs typeface="Georgia"/>
              <a:sym typeface="Georgia"/>
            </a:endParaRPr>
          </a:p>
          <a:p>
            <a:pPr indent="-281940" lvl="0" marL="457200" rtl="0" algn="l">
              <a:spcBef>
                <a:spcPts val="0"/>
              </a:spcBef>
              <a:spcAft>
                <a:spcPts val="0"/>
              </a:spcAft>
              <a:buClr>
                <a:srgbClr val="1A1A1A"/>
              </a:buClr>
              <a:buSzPct val="100000"/>
              <a:buFont typeface="Georgia"/>
              <a:buChar char="●"/>
            </a:pPr>
            <a:r>
              <a:rPr lang="zh-TW" sz="1200">
                <a:solidFill>
                  <a:srgbClr val="007ACC"/>
                </a:solidFill>
                <a:highlight>
                  <a:srgbClr val="FFFFFF"/>
                </a:highlight>
                <a:uFill>
                  <a:noFill/>
                </a:uFill>
                <a:latin typeface="Georgia"/>
                <a:ea typeface="Georgia"/>
                <a:cs typeface="Georgia"/>
                <a:sym typeface="Georgia"/>
                <a:hlinkClick r:id="rId8">
                  <a:extLst>
                    <a:ext uri="{A12FA001-AC4F-418D-AE19-62706E023703}">
                      <ahyp:hlinkClr val="tx"/>
                    </a:ext>
                  </a:extLst>
                </a:hlinkClick>
              </a:rPr>
              <a:t>FHEW</a:t>
            </a:r>
            <a:r>
              <a:rPr lang="zh-TW" sz="1200">
                <a:solidFill>
                  <a:srgbClr val="1A1A1A"/>
                </a:solidFill>
                <a:highlight>
                  <a:srgbClr val="FFFFFF"/>
                </a:highlight>
                <a:latin typeface="Georgia"/>
                <a:ea typeface="Georgia"/>
                <a:cs typeface="Georgia"/>
                <a:sym typeface="Georgia"/>
              </a:rPr>
              <a:t> / </a:t>
            </a:r>
            <a:r>
              <a:rPr lang="zh-TW" sz="1200">
                <a:solidFill>
                  <a:srgbClr val="007ACC"/>
                </a:solidFill>
                <a:highlight>
                  <a:srgbClr val="FFFFFF"/>
                </a:highlight>
                <a:uFill>
                  <a:noFill/>
                </a:uFill>
                <a:latin typeface="Georgia"/>
                <a:ea typeface="Georgia"/>
                <a:cs typeface="Georgia"/>
                <a:sym typeface="Georgia"/>
                <a:hlinkClick r:id="rId9">
                  <a:extLst>
                    <a:ext uri="{A12FA001-AC4F-418D-AE19-62706E023703}">
                      <ahyp:hlinkClr val="tx"/>
                    </a:ext>
                  </a:extLst>
                </a:hlinkClick>
              </a:rPr>
              <a:t>TFHE</a:t>
            </a:r>
            <a:r>
              <a:rPr lang="zh-TW" sz="1200">
                <a:solidFill>
                  <a:srgbClr val="1A1A1A"/>
                </a:solidFill>
                <a:highlight>
                  <a:srgbClr val="FFFFFF"/>
                </a:highlight>
                <a:latin typeface="Georgia"/>
                <a:ea typeface="Georgia"/>
                <a:cs typeface="Georgia"/>
                <a:sym typeface="Georgia"/>
              </a:rPr>
              <a:t>: Supports the TFHE scheme.  (Please note that the FHEW and TFHE libraries are distinct from the FHEW and TFHE schemes which are also supported by other libraries listed on this page.)</a:t>
            </a:r>
            <a:endParaRPr sz="1200">
              <a:solidFill>
                <a:srgbClr val="1A1A1A"/>
              </a:solidFill>
              <a:highlight>
                <a:srgbClr val="FFFFFF"/>
              </a:highlight>
              <a:latin typeface="Georgia"/>
              <a:ea typeface="Georgia"/>
              <a:cs typeface="Georgia"/>
              <a:sym typeface="Georgia"/>
            </a:endParaRPr>
          </a:p>
          <a:p>
            <a:pPr indent="-281940" lvl="0" marL="457200" rtl="0" algn="l">
              <a:spcBef>
                <a:spcPts val="0"/>
              </a:spcBef>
              <a:spcAft>
                <a:spcPts val="0"/>
              </a:spcAft>
              <a:buClr>
                <a:srgbClr val="1A1A1A"/>
              </a:buClr>
              <a:buSzPct val="100000"/>
              <a:buFont typeface="Georgia"/>
              <a:buChar char="●"/>
            </a:pPr>
            <a:r>
              <a:rPr lang="zh-TW" sz="1200">
                <a:solidFill>
                  <a:srgbClr val="007ACC"/>
                </a:solidFill>
                <a:highlight>
                  <a:srgbClr val="FFFFFF"/>
                </a:highlight>
                <a:uFill>
                  <a:noFill/>
                </a:uFill>
                <a:latin typeface="Georgia"/>
                <a:ea typeface="Georgia"/>
                <a:cs typeface="Georgia"/>
                <a:sym typeface="Georgia"/>
                <a:hlinkClick r:id="rId10">
                  <a:extLst>
                    <a:ext uri="{A12FA001-AC4F-418D-AE19-62706E023703}">
                      <ahyp:hlinkClr val="tx"/>
                    </a:ext>
                  </a:extLst>
                </a:hlinkClick>
              </a:rPr>
              <a:t>HeaAn</a:t>
            </a:r>
            <a:r>
              <a:rPr lang="zh-TW" sz="1200">
                <a:solidFill>
                  <a:srgbClr val="1A1A1A"/>
                </a:solidFill>
                <a:highlight>
                  <a:srgbClr val="FFFFFF"/>
                </a:highlight>
                <a:latin typeface="Georgia"/>
                <a:ea typeface="Georgia"/>
                <a:cs typeface="Georgia"/>
                <a:sym typeface="Georgia"/>
              </a:rPr>
              <a:t>: This library implements the CKKS scheme with native support for fixed point approximate arithmetic.</a:t>
            </a:r>
            <a:endParaRPr sz="1200">
              <a:solidFill>
                <a:srgbClr val="1A1A1A"/>
              </a:solidFill>
              <a:highlight>
                <a:srgbClr val="FFFFFF"/>
              </a:highlight>
              <a:latin typeface="Georgia"/>
              <a:ea typeface="Georgia"/>
              <a:cs typeface="Georgia"/>
              <a:sym typeface="Georgia"/>
            </a:endParaRPr>
          </a:p>
          <a:p>
            <a:pPr indent="-281940" lvl="0" marL="457200" rtl="0" algn="l">
              <a:spcBef>
                <a:spcPts val="0"/>
              </a:spcBef>
              <a:spcAft>
                <a:spcPts val="0"/>
              </a:spcAft>
              <a:buClr>
                <a:srgbClr val="1A1A1A"/>
              </a:buClr>
              <a:buSzPct val="100000"/>
              <a:buFont typeface="Georgia"/>
              <a:buChar char="●"/>
            </a:pPr>
            <a:r>
              <a:rPr lang="zh-TW" sz="1200">
                <a:solidFill>
                  <a:srgbClr val="007ACC"/>
                </a:solidFill>
                <a:highlight>
                  <a:srgbClr val="FFFFFF"/>
                </a:highlight>
                <a:uFill>
                  <a:noFill/>
                </a:uFill>
                <a:latin typeface="Georgia"/>
                <a:ea typeface="Georgia"/>
                <a:cs typeface="Georgia"/>
                <a:sym typeface="Georgia"/>
                <a:hlinkClick r:id="rId11">
                  <a:extLst>
                    <a:ext uri="{A12FA001-AC4F-418D-AE19-62706E023703}">
                      <ahyp:hlinkClr val="tx"/>
                    </a:ext>
                  </a:extLst>
                </a:hlinkClick>
              </a:rPr>
              <a:t>Λ ○ λ</a:t>
            </a:r>
            <a:r>
              <a:rPr lang="zh-TW" sz="1200">
                <a:solidFill>
                  <a:srgbClr val="1A1A1A"/>
                </a:solidFill>
                <a:highlight>
                  <a:srgbClr val="FFFFFF"/>
                </a:highlight>
                <a:latin typeface="Georgia"/>
                <a:ea typeface="Georgia"/>
                <a:cs typeface="Georgia"/>
                <a:sym typeface="Georgia"/>
              </a:rPr>
              <a:t> (pronounced “L O L”): This is a Haskell library for ring-based lattice cryptography that supports FHE.</a:t>
            </a:r>
            <a:endParaRPr sz="1200">
              <a:solidFill>
                <a:srgbClr val="1A1A1A"/>
              </a:solidFill>
              <a:highlight>
                <a:srgbClr val="FFFFFF"/>
              </a:highlight>
              <a:latin typeface="Georgia"/>
              <a:ea typeface="Georgia"/>
              <a:cs typeface="Georgia"/>
              <a:sym typeface="Georgia"/>
            </a:endParaRPr>
          </a:p>
          <a:p>
            <a:pPr indent="-281940" lvl="0" marL="457200" rtl="0" algn="l">
              <a:spcBef>
                <a:spcPts val="0"/>
              </a:spcBef>
              <a:spcAft>
                <a:spcPts val="0"/>
              </a:spcAft>
              <a:buClr>
                <a:srgbClr val="1A1A1A"/>
              </a:buClr>
              <a:buSzPct val="100000"/>
              <a:buFont typeface="Georgia"/>
              <a:buChar char="●"/>
            </a:pPr>
            <a:r>
              <a:rPr lang="zh-TW" sz="1200">
                <a:solidFill>
                  <a:srgbClr val="007ACC"/>
                </a:solidFill>
                <a:highlight>
                  <a:srgbClr val="FFFFFF"/>
                </a:highlight>
                <a:uFill>
                  <a:noFill/>
                </a:uFill>
                <a:latin typeface="Georgia"/>
                <a:ea typeface="Georgia"/>
                <a:cs typeface="Georgia"/>
                <a:sym typeface="Georgia"/>
                <a:hlinkClick r:id="rId12">
                  <a:extLst>
                    <a:ext uri="{A12FA001-AC4F-418D-AE19-62706E023703}">
                      <ahyp:hlinkClr val="tx"/>
                    </a:ext>
                  </a:extLst>
                </a:hlinkClick>
              </a:rPr>
              <a:t>NFLlib</a:t>
            </a:r>
            <a:r>
              <a:rPr lang="zh-TW" sz="1200">
                <a:solidFill>
                  <a:srgbClr val="1A1A1A"/>
                </a:solidFill>
                <a:highlight>
                  <a:srgbClr val="FFFFFF"/>
                </a:highlight>
                <a:latin typeface="Georgia"/>
                <a:ea typeface="Georgia"/>
                <a:cs typeface="Georgia"/>
                <a:sym typeface="Georgia"/>
              </a:rPr>
              <a:t>: This library is an outgrowth of the European HEAT project to explore high-performance homomorphic encryption using low-level processor primitives.</a:t>
            </a:r>
            <a:endParaRPr sz="1200">
              <a:solidFill>
                <a:srgbClr val="1A1A1A"/>
              </a:solidFill>
              <a:highlight>
                <a:srgbClr val="FFFFFF"/>
              </a:highlight>
              <a:latin typeface="Georgia"/>
              <a:ea typeface="Georgia"/>
              <a:cs typeface="Georgia"/>
              <a:sym typeface="Georgia"/>
            </a:endParaRPr>
          </a:p>
          <a:p>
            <a:pPr indent="-281939" lvl="1" marL="1104900" rtl="0" algn="l">
              <a:spcBef>
                <a:spcPts val="0"/>
              </a:spcBef>
              <a:spcAft>
                <a:spcPts val="0"/>
              </a:spcAft>
              <a:buClr>
                <a:srgbClr val="1A1A1A"/>
              </a:buClr>
              <a:buSzPct val="100000"/>
              <a:buFont typeface="Georgia"/>
              <a:buChar char="○"/>
            </a:pPr>
            <a:r>
              <a:rPr lang="zh-TW" sz="1200">
                <a:solidFill>
                  <a:srgbClr val="007ACC"/>
                </a:solidFill>
                <a:highlight>
                  <a:srgbClr val="FFFFFF"/>
                </a:highlight>
                <a:uFill>
                  <a:noFill/>
                </a:uFill>
                <a:latin typeface="Georgia"/>
                <a:ea typeface="Georgia"/>
                <a:cs typeface="Georgia"/>
                <a:sym typeface="Georgia"/>
                <a:hlinkClick r:id="rId13">
                  <a:extLst>
                    <a:ext uri="{A12FA001-AC4F-418D-AE19-62706E023703}">
                      <ahyp:hlinkClr val="tx"/>
                    </a:ext>
                  </a:extLst>
                </a:hlinkClick>
              </a:rPr>
              <a:t>HEAT</a:t>
            </a:r>
            <a:r>
              <a:rPr lang="zh-TW" sz="1200">
                <a:solidFill>
                  <a:srgbClr val="1A1A1A"/>
                </a:solidFill>
                <a:highlight>
                  <a:srgbClr val="FFFFFF"/>
                </a:highlight>
                <a:latin typeface="Georgia"/>
                <a:ea typeface="Georgia"/>
                <a:cs typeface="Georgia"/>
                <a:sym typeface="Georgia"/>
              </a:rPr>
              <a:t>: This library focuses on an API that bridges FV-NFLib and HeLIB.</a:t>
            </a:r>
            <a:endParaRPr sz="1200">
              <a:solidFill>
                <a:srgbClr val="1A1A1A"/>
              </a:solidFill>
              <a:highlight>
                <a:srgbClr val="FFFFFF"/>
              </a:highlight>
              <a:latin typeface="Georgia"/>
              <a:ea typeface="Georgia"/>
              <a:cs typeface="Georgia"/>
              <a:sym typeface="Georgia"/>
            </a:endParaRPr>
          </a:p>
          <a:p>
            <a:pPr indent="-281939" lvl="1" marL="1104900" rtl="0" algn="l">
              <a:spcBef>
                <a:spcPts val="0"/>
              </a:spcBef>
              <a:spcAft>
                <a:spcPts val="0"/>
              </a:spcAft>
              <a:buClr>
                <a:srgbClr val="1A1A1A"/>
              </a:buClr>
              <a:buSzPct val="100000"/>
              <a:buFont typeface="Georgia"/>
              <a:buChar char="○"/>
            </a:pPr>
            <a:r>
              <a:rPr lang="zh-TW" sz="1200">
                <a:solidFill>
                  <a:srgbClr val="007ACC"/>
                </a:solidFill>
                <a:highlight>
                  <a:srgbClr val="FFFFFF"/>
                </a:highlight>
                <a:uFill>
                  <a:noFill/>
                </a:uFill>
                <a:latin typeface="Georgia"/>
                <a:ea typeface="Georgia"/>
                <a:cs typeface="Georgia"/>
                <a:sym typeface="Georgia"/>
                <a:hlinkClick r:id="rId14">
                  <a:extLst>
                    <a:ext uri="{A12FA001-AC4F-418D-AE19-62706E023703}">
                      <ahyp:hlinkClr val="tx"/>
                    </a:ext>
                  </a:extLst>
                </a:hlinkClick>
              </a:rPr>
              <a:t>HEAT</a:t>
            </a:r>
            <a:r>
              <a:rPr lang="zh-TW" sz="1200">
                <a:solidFill>
                  <a:srgbClr val="1A1A1A"/>
                </a:solidFill>
                <a:highlight>
                  <a:srgbClr val="FFFFFF"/>
                </a:highlight>
                <a:latin typeface="Georgia"/>
                <a:ea typeface="Georgia"/>
                <a:cs typeface="Georgia"/>
                <a:sym typeface="Georgia"/>
              </a:rPr>
              <a:t>: A HW accelerator implementation for FV-NFLlib.</a:t>
            </a:r>
            <a:endParaRPr sz="1200">
              <a:solidFill>
                <a:srgbClr val="1A1A1A"/>
              </a:solidFill>
              <a:highlight>
                <a:srgbClr val="FFFFFF"/>
              </a:highlight>
              <a:latin typeface="Georgia"/>
              <a:ea typeface="Georgia"/>
              <a:cs typeface="Georgia"/>
              <a:sym typeface="Georgia"/>
            </a:endParaRPr>
          </a:p>
          <a:p>
            <a:pPr indent="-281940" lvl="0" marL="457200" rtl="0" algn="l">
              <a:spcBef>
                <a:spcPts val="0"/>
              </a:spcBef>
              <a:spcAft>
                <a:spcPts val="0"/>
              </a:spcAft>
              <a:buClr>
                <a:srgbClr val="1A1A1A"/>
              </a:buClr>
              <a:buSzPct val="100000"/>
              <a:buFont typeface="Georgia"/>
              <a:buChar char="●"/>
            </a:pPr>
            <a:r>
              <a:rPr lang="zh-TW" sz="1200">
                <a:solidFill>
                  <a:srgbClr val="007ACC"/>
                </a:solidFill>
                <a:highlight>
                  <a:srgbClr val="FFFFFF"/>
                </a:highlight>
                <a:uFill>
                  <a:noFill/>
                </a:uFill>
                <a:latin typeface="Georgia"/>
                <a:ea typeface="Georgia"/>
                <a:cs typeface="Georgia"/>
                <a:sym typeface="Georgia"/>
                <a:hlinkClick r:id="rId15">
                  <a:extLst>
                    <a:ext uri="{A12FA001-AC4F-418D-AE19-62706E023703}">
                      <ahyp:hlinkClr val="tx"/>
                    </a:ext>
                  </a:extLst>
                </a:hlinkClick>
              </a:rPr>
              <a:t>cuHE</a:t>
            </a:r>
            <a:r>
              <a:rPr lang="zh-TW" sz="1200">
                <a:solidFill>
                  <a:srgbClr val="1A1A1A"/>
                </a:solidFill>
                <a:highlight>
                  <a:srgbClr val="FFFFFF"/>
                </a:highlight>
                <a:latin typeface="Georgia"/>
                <a:ea typeface="Georgia"/>
                <a:cs typeface="Georgia"/>
                <a:sym typeface="Georgia"/>
              </a:rPr>
              <a:t>: This library explores the use of GPGPUs to accelerate homomorphic encryption.</a:t>
            </a:r>
            <a:endParaRPr sz="1200">
              <a:solidFill>
                <a:srgbClr val="1A1A1A"/>
              </a:solidFill>
              <a:highlight>
                <a:srgbClr val="FFFFFF"/>
              </a:highlight>
              <a:latin typeface="Georgia"/>
              <a:ea typeface="Georgia"/>
              <a:cs typeface="Georgia"/>
              <a:sym typeface="Georgia"/>
            </a:endParaRPr>
          </a:p>
          <a:p>
            <a:pPr indent="-281940" lvl="0" marL="457200" rtl="0" algn="l">
              <a:spcBef>
                <a:spcPts val="0"/>
              </a:spcBef>
              <a:spcAft>
                <a:spcPts val="0"/>
              </a:spcAft>
              <a:buClr>
                <a:srgbClr val="1A1A1A"/>
              </a:buClr>
              <a:buSzPct val="100000"/>
              <a:buFont typeface="Georgia"/>
              <a:buChar char="●"/>
            </a:pPr>
            <a:r>
              <a:rPr lang="zh-TW" sz="1200">
                <a:solidFill>
                  <a:srgbClr val="007ACC"/>
                </a:solidFill>
                <a:highlight>
                  <a:srgbClr val="FFFFFF"/>
                </a:highlight>
                <a:uFill>
                  <a:noFill/>
                </a:uFill>
                <a:latin typeface="Georgia"/>
                <a:ea typeface="Georgia"/>
                <a:cs typeface="Georgia"/>
                <a:sym typeface="Georgia"/>
                <a:hlinkClick r:id="rId16">
                  <a:extLst>
                    <a:ext uri="{A12FA001-AC4F-418D-AE19-62706E023703}">
                      <ahyp:hlinkClr val="tx"/>
                    </a:ext>
                  </a:extLst>
                </a:hlinkClick>
              </a:rPr>
              <a:t>Lattigo</a:t>
            </a:r>
            <a:r>
              <a:rPr lang="zh-TW" sz="1200">
                <a:solidFill>
                  <a:srgbClr val="1A1A1A"/>
                </a:solidFill>
                <a:highlight>
                  <a:srgbClr val="FFFFFF"/>
                </a:highlight>
                <a:latin typeface="Georgia"/>
                <a:ea typeface="Georgia"/>
                <a:cs typeface="Georgia"/>
                <a:sym typeface="Georgia"/>
              </a:rPr>
              <a:t>: This is a lattice-based cryptographic library written in Go.</a:t>
            </a:r>
            <a:endParaRPr sz="1200">
              <a:solidFill>
                <a:srgbClr val="1A1A1A"/>
              </a:solidFill>
              <a:highlight>
                <a:srgbClr val="FFFFFF"/>
              </a:highlight>
              <a:latin typeface="Georgia"/>
              <a:ea typeface="Georgia"/>
              <a:cs typeface="Georgia"/>
              <a:sym typeface="Georgia"/>
            </a:endParaRPr>
          </a:p>
          <a:p>
            <a:pPr indent="-281940" lvl="0" marL="457200" rtl="0" algn="l">
              <a:spcBef>
                <a:spcPts val="0"/>
              </a:spcBef>
              <a:spcAft>
                <a:spcPts val="0"/>
              </a:spcAft>
              <a:buClr>
                <a:srgbClr val="1A1A1A"/>
              </a:buClr>
              <a:buSzPct val="100000"/>
              <a:buFont typeface="Georgia"/>
              <a:buChar char="●"/>
            </a:pPr>
            <a:r>
              <a:rPr lang="zh-TW" sz="1200">
                <a:solidFill>
                  <a:srgbClr val="007ACC"/>
                </a:solidFill>
                <a:highlight>
                  <a:srgbClr val="FFFFFF"/>
                </a:highlight>
                <a:uFill>
                  <a:noFill/>
                </a:uFill>
                <a:latin typeface="Georgia"/>
                <a:ea typeface="Georgia"/>
                <a:cs typeface="Georgia"/>
                <a:sym typeface="Georgia"/>
                <a:hlinkClick r:id="rId17">
                  <a:extLst>
                    <a:ext uri="{A12FA001-AC4F-418D-AE19-62706E023703}">
                      <ahyp:hlinkClr val="tx"/>
                    </a:ext>
                  </a:extLst>
                </a:hlinkClick>
              </a:rPr>
              <a:t>Concrete</a:t>
            </a:r>
            <a:r>
              <a:rPr lang="zh-TW" sz="1200">
                <a:solidFill>
                  <a:srgbClr val="1A1A1A"/>
                </a:solidFill>
                <a:highlight>
                  <a:srgbClr val="FFFFFF"/>
                </a:highlight>
                <a:latin typeface="Georgia"/>
                <a:ea typeface="Georgia"/>
                <a:cs typeface="Georgia"/>
                <a:sym typeface="Georgia"/>
              </a:rPr>
              <a:t>: This library supports a custom variant of the TFHE scheme.</a:t>
            </a:r>
            <a:endParaRPr sz="1200">
              <a:solidFill>
                <a:srgbClr val="1A1A1A"/>
              </a:solidFill>
              <a:highlight>
                <a:srgbClr val="FFFFFF"/>
              </a:highlight>
              <a:latin typeface="Georgia"/>
              <a:ea typeface="Georgia"/>
              <a:cs typeface="Georgia"/>
              <a:sym typeface="Georgia"/>
            </a:endParaRPr>
          </a:p>
          <a:p>
            <a:pPr indent="-281940" lvl="0" marL="457200" rtl="0" algn="l">
              <a:spcBef>
                <a:spcPts val="0"/>
              </a:spcBef>
              <a:spcAft>
                <a:spcPts val="0"/>
              </a:spcAft>
              <a:buClr>
                <a:srgbClr val="1A1A1A"/>
              </a:buClr>
              <a:buSzPct val="100000"/>
              <a:buFont typeface="Georgia"/>
              <a:buChar char="●"/>
            </a:pPr>
            <a:r>
              <a:rPr lang="zh-TW" sz="1200">
                <a:solidFill>
                  <a:srgbClr val="007ACC"/>
                </a:solidFill>
                <a:highlight>
                  <a:srgbClr val="FFFFFF"/>
                </a:highlight>
                <a:uFill>
                  <a:noFill/>
                </a:uFill>
                <a:latin typeface="Georgia"/>
                <a:ea typeface="Georgia"/>
                <a:cs typeface="Georgia"/>
                <a:sym typeface="Georgia"/>
                <a:hlinkClick r:id="rId18">
                  <a:extLst>
                    <a:ext uri="{A12FA001-AC4F-418D-AE19-62706E023703}">
                      <ahyp:hlinkClr val="tx"/>
                    </a:ext>
                  </a:extLst>
                </a:hlinkClick>
              </a:rPr>
              <a:t>EVA</a:t>
            </a:r>
            <a:r>
              <a:rPr lang="zh-TW" sz="1200">
                <a:solidFill>
                  <a:srgbClr val="1A1A1A"/>
                </a:solidFill>
                <a:highlight>
                  <a:srgbClr val="FFFFFF"/>
                </a:highlight>
                <a:latin typeface="Georgia"/>
                <a:ea typeface="Georgia"/>
                <a:cs typeface="Georgia"/>
                <a:sym typeface="Georgia"/>
              </a:rPr>
              <a:t>: A compiler and optimizer for the CKKS scheme (targeting Microsoft SEAL).</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1"/>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a:t>Homomorphic encryption</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zh-TW" sz="1600"/>
              <a:t>張麒仙</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